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</p:sldMasterIdLst>
  <p:notesMasterIdLst>
    <p:notesMasterId r:id="rId24"/>
  </p:notesMasterIdLst>
  <p:handoutMasterIdLst>
    <p:handoutMasterId r:id="rId25"/>
  </p:handoutMasterIdLst>
  <p:sldIdLst>
    <p:sldId id="267" r:id="rId6"/>
    <p:sldId id="496" r:id="rId7"/>
    <p:sldId id="304" r:id="rId8"/>
    <p:sldId id="141169275" r:id="rId9"/>
    <p:sldId id="287" r:id="rId10"/>
    <p:sldId id="300" r:id="rId11"/>
    <p:sldId id="344" r:id="rId12"/>
    <p:sldId id="340" r:id="rId13"/>
    <p:sldId id="141169268" r:id="rId14"/>
    <p:sldId id="141169267" r:id="rId15"/>
    <p:sldId id="141169279" r:id="rId16"/>
    <p:sldId id="141169270" r:id="rId17"/>
    <p:sldId id="141169269" r:id="rId18"/>
    <p:sldId id="141169272" r:id="rId19"/>
    <p:sldId id="141169281" r:id="rId20"/>
    <p:sldId id="141169282" r:id="rId21"/>
    <p:sldId id="141169283" r:id="rId22"/>
    <p:sldId id="337" r:id="rId2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s" id="{2DC304F2-3BCB-438E-8C1B-B446A395DEBF}">
          <p14:sldIdLst>
            <p14:sldId id="267"/>
            <p14:sldId id="496"/>
            <p14:sldId id="304"/>
            <p14:sldId id="141169275"/>
            <p14:sldId id="287"/>
            <p14:sldId id="300"/>
            <p14:sldId id="344"/>
            <p14:sldId id="340"/>
            <p14:sldId id="141169268"/>
            <p14:sldId id="141169267"/>
            <p14:sldId id="141169279"/>
            <p14:sldId id="141169270"/>
            <p14:sldId id="141169269"/>
            <p14:sldId id="141169272"/>
            <p14:sldId id="141169281"/>
            <p14:sldId id="141169282"/>
            <p14:sldId id="141169283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084"/>
    <a:srgbClr val="F05A2A"/>
    <a:srgbClr val="A40000"/>
    <a:srgbClr val="EFE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33" autoAdjust="0"/>
  </p:normalViewPr>
  <p:slideViewPr>
    <p:cSldViewPr snapToGrid="0">
      <p:cViewPr varScale="1">
        <p:scale>
          <a:sx n="102" d="100"/>
          <a:sy n="102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973" y="6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ning Kongsgård" userId="cf8e8968-0d53-44aa-a3d3-f040138c5ae1" providerId="ADAL" clId="{2C8802E1-D785-4122-90B6-9850AC5052E4}"/>
    <pc:docChg chg="delSld modSection">
      <pc:chgData name="Henning Kongsgård" userId="cf8e8968-0d53-44aa-a3d3-f040138c5ae1" providerId="ADAL" clId="{2C8802E1-D785-4122-90B6-9850AC5052E4}" dt="2020-06-30T10:14:59.331" v="11" actId="2696"/>
      <pc:docMkLst>
        <pc:docMk/>
      </pc:docMkLst>
      <pc:sldChg chg="del">
        <pc:chgData name="Henning Kongsgård" userId="cf8e8968-0d53-44aa-a3d3-f040138c5ae1" providerId="ADAL" clId="{2C8802E1-D785-4122-90B6-9850AC5052E4}" dt="2020-06-30T10:14:18.068" v="3" actId="2696"/>
        <pc:sldMkLst>
          <pc:docMk/>
          <pc:sldMk cId="2055088652" sldId="299"/>
        </pc:sldMkLst>
      </pc:sldChg>
      <pc:sldChg chg="del">
        <pc:chgData name="Henning Kongsgård" userId="cf8e8968-0d53-44aa-a3d3-f040138c5ae1" providerId="ADAL" clId="{2C8802E1-D785-4122-90B6-9850AC5052E4}" dt="2020-06-30T10:14:24.889" v="5" actId="2696"/>
        <pc:sldMkLst>
          <pc:docMk/>
          <pc:sldMk cId="1310735729" sldId="311"/>
        </pc:sldMkLst>
      </pc:sldChg>
      <pc:sldChg chg="del">
        <pc:chgData name="Henning Kongsgård" userId="cf8e8968-0d53-44aa-a3d3-f040138c5ae1" providerId="ADAL" clId="{2C8802E1-D785-4122-90B6-9850AC5052E4}" dt="2020-06-30T10:14:26.809" v="6" actId="2696"/>
        <pc:sldMkLst>
          <pc:docMk/>
          <pc:sldMk cId="2233555613" sldId="314"/>
        </pc:sldMkLst>
      </pc:sldChg>
      <pc:sldChg chg="del">
        <pc:chgData name="Henning Kongsgård" userId="cf8e8968-0d53-44aa-a3d3-f040138c5ae1" providerId="ADAL" clId="{2C8802E1-D785-4122-90B6-9850AC5052E4}" dt="2020-06-30T10:14:31.384" v="8" actId="2696"/>
        <pc:sldMkLst>
          <pc:docMk/>
          <pc:sldMk cId="1529394581" sldId="315"/>
        </pc:sldMkLst>
      </pc:sldChg>
      <pc:sldChg chg="del">
        <pc:chgData name="Henning Kongsgård" userId="cf8e8968-0d53-44aa-a3d3-f040138c5ae1" providerId="ADAL" clId="{2C8802E1-D785-4122-90B6-9850AC5052E4}" dt="2020-06-30T10:13:54.709" v="0" actId="2696"/>
        <pc:sldMkLst>
          <pc:docMk/>
          <pc:sldMk cId="3597095118" sldId="341"/>
        </pc:sldMkLst>
      </pc:sldChg>
      <pc:sldChg chg="del">
        <pc:chgData name="Henning Kongsgård" userId="cf8e8968-0d53-44aa-a3d3-f040138c5ae1" providerId="ADAL" clId="{2C8802E1-D785-4122-90B6-9850AC5052E4}" dt="2020-06-30T10:14:59.331" v="11" actId="2696"/>
        <pc:sldMkLst>
          <pc:docMk/>
          <pc:sldMk cId="4207299247" sldId="342"/>
        </pc:sldMkLst>
      </pc:sldChg>
      <pc:sldChg chg="del">
        <pc:chgData name="Henning Kongsgård" userId="cf8e8968-0d53-44aa-a3d3-f040138c5ae1" providerId="ADAL" clId="{2C8802E1-D785-4122-90B6-9850AC5052E4}" dt="2020-06-30T10:14:02.199" v="2" actId="2696"/>
        <pc:sldMkLst>
          <pc:docMk/>
          <pc:sldMk cId="323278172" sldId="343"/>
        </pc:sldMkLst>
      </pc:sldChg>
      <pc:sldChg chg="del">
        <pc:chgData name="Henning Kongsgård" userId="cf8e8968-0d53-44aa-a3d3-f040138c5ae1" providerId="ADAL" clId="{2C8802E1-D785-4122-90B6-9850AC5052E4}" dt="2020-06-30T10:14:55.711" v="10" actId="2696"/>
        <pc:sldMkLst>
          <pc:docMk/>
          <pc:sldMk cId="2277661218" sldId="141169264"/>
        </pc:sldMkLst>
      </pc:sldChg>
      <pc:sldChg chg="del">
        <pc:chgData name="Henning Kongsgård" userId="cf8e8968-0d53-44aa-a3d3-f040138c5ae1" providerId="ADAL" clId="{2C8802E1-D785-4122-90B6-9850AC5052E4}" dt="2020-06-30T10:14:55.710" v="9" actId="2696"/>
        <pc:sldMkLst>
          <pc:docMk/>
          <pc:sldMk cId="525793226" sldId="141169265"/>
        </pc:sldMkLst>
      </pc:sldChg>
      <pc:sldChg chg="del">
        <pc:chgData name="Henning Kongsgård" userId="cf8e8968-0d53-44aa-a3d3-f040138c5ae1" providerId="ADAL" clId="{2C8802E1-D785-4122-90B6-9850AC5052E4}" dt="2020-06-30T10:14:24.886" v="4" actId="2696"/>
        <pc:sldMkLst>
          <pc:docMk/>
          <pc:sldMk cId="3731465468" sldId="141169274"/>
        </pc:sldMkLst>
      </pc:sldChg>
      <pc:sldChg chg="del">
        <pc:chgData name="Henning Kongsgård" userId="cf8e8968-0d53-44aa-a3d3-f040138c5ae1" providerId="ADAL" clId="{2C8802E1-D785-4122-90B6-9850AC5052E4}" dt="2020-06-30T10:13:54.722" v="1" actId="2696"/>
        <pc:sldMkLst>
          <pc:docMk/>
          <pc:sldMk cId="1010412246" sldId="141169278"/>
        </pc:sldMkLst>
      </pc:sldChg>
      <pc:sldMasterChg chg="delSldLayout">
        <pc:chgData name="Henning Kongsgård" userId="cf8e8968-0d53-44aa-a3d3-f040138c5ae1" providerId="ADAL" clId="{2C8802E1-D785-4122-90B6-9850AC5052E4}" dt="2020-06-30T10:14:26.810" v="7" actId="2696"/>
        <pc:sldMasterMkLst>
          <pc:docMk/>
          <pc:sldMasterMk cId="2989029380" sldId="2147483648"/>
        </pc:sldMasterMkLst>
        <pc:sldLayoutChg chg="del">
          <pc:chgData name="Henning Kongsgård" userId="cf8e8968-0d53-44aa-a3d3-f040138c5ae1" providerId="ADAL" clId="{2C8802E1-D785-4122-90B6-9850AC5052E4}" dt="2020-06-30T10:14:26.810" v="7" actId="2696"/>
          <pc:sldLayoutMkLst>
            <pc:docMk/>
            <pc:sldMasterMk cId="2989029380" sldId="2147483648"/>
            <pc:sldLayoutMk cId="1450510844" sldId="214748371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6A885-CE00-4D66-8FBA-E061FE980309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EA56F-8E1A-4E56-A035-F10060EF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74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44BD4-F6F6-4577-8EEC-083AC22D66C1}" type="datetimeFigureOut">
              <a:rPr lang="nb-NO" smtClean="0"/>
              <a:t>29.06.2020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DEA7F-0B09-4A59-A7AA-3025D72520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8471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0E382-F6F4-4FF1-9A28-BF15C64D69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25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0E382-F6F4-4FF1-9A28-BF15C64D69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0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DEA7F-0B09-4A59-A7AA-3025D725208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2653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6"/>
            <a:ext cx="12192000" cy="68554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31" y="804605"/>
            <a:ext cx="2244225" cy="465166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529053" y="3726906"/>
            <a:ext cx="3492500" cy="559572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40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</a:t>
            </a:r>
            <a:endParaRPr lang="bg-BG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529053" y="4458913"/>
            <a:ext cx="3492500" cy="34654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 b="1">
                <a:solidFill>
                  <a:srgbClr val="274084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 algn="r">
              <a:buFontTx/>
              <a:buNone/>
              <a:defRPr>
                <a:solidFill>
                  <a:srgbClr val="274084"/>
                </a:solidFill>
              </a:defRPr>
            </a:lvl2pPr>
            <a:lvl3pPr marL="914400" indent="0" algn="r">
              <a:buFontTx/>
              <a:buNone/>
              <a:defRPr>
                <a:solidFill>
                  <a:srgbClr val="274084"/>
                </a:solidFill>
              </a:defRPr>
            </a:lvl3pPr>
            <a:lvl4pPr marL="1371600" indent="0" algn="r">
              <a:buFontTx/>
              <a:buNone/>
              <a:defRPr>
                <a:solidFill>
                  <a:srgbClr val="274084"/>
                </a:solidFill>
              </a:defRPr>
            </a:lvl4pPr>
            <a:lvl5pPr marL="1828800" indent="0" algn="r">
              <a:buFontTx/>
              <a:buNone/>
              <a:defRPr>
                <a:solidFill>
                  <a:srgbClr val="274084"/>
                </a:solidFill>
              </a:defRPr>
            </a:lvl5pPr>
          </a:lstStyle>
          <a:p>
            <a:pPr lvl="0"/>
            <a:r>
              <a:rPr lang="en-US"/>
              <a:t>Name of Speaker</a:t>
            </a:r>
            <a:endParaRPr lang="bg-BG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7529053" y="4867456"/>
            <a:ext cx="3492500" cy="33341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274084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7495715" y="5926382"/>
            <a:ext cx="3525838" cy="30222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400" baseline="0">
                <a:solidFill>
                  <a:srgbClr val="F05A2A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18 October 2018, …..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33347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449" y="0"/>
            <a:ext cx="10360828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62466" y="165443"/>
            <a:ext cx="5857102" cy="8281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</a:t>
            </a:r>
            <a:endParaRPr lang="bg-BG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362466" y="1351776"/>
            <a:ext cx="5857102" cy="4628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baseline="0">
                <a:solidFill>
                  <a:srgbClr val="274084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  <a:endParaRPr lang="bg-BG"/>
          </a:p>
        </p:txBody>
      </p:sp>
      <p:sp>
        <p:nvSpPr>
          <p:cNvPr id="10" name="Rectangle 9"/>
          <p:cNvSpPr/>
          <p:nvPr userDrawn="1"/>
        </p:nvSpPr>
        <p:spPr>
          <a:xfrm>
            <a:off x="10338486" y="6277232"/>
            <a:ext cx="1622855" cy="461320"/>
          </a:xfrm>
          <a:prstGeom prst="rect">
            <a:avLst/>
          </a:prstGeom>
          <a:solidFill>
            <a:srgbClr val="27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3" y="6363319"/>
            <a:ext cx="1337477" cy="2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3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nten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4243" y="-1"/>
            <a:ext cx="10308030" cy="68794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972432" y="3320539"/>
            <a:ext cx="5857102" cy="828148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0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</a:t>
            </a:r>
            <a:endParaRPr lang="bg-BG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5972432" y="4506873"/>
            <a:ext cx="5857102" cy="3534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FontTx/>
              <a:buNone/>
              <a:defRPr sz="1800" b="1" baseline="0">
                <a:solidFill>
                  <a:srgbClr val="274084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2" y="6363319"/>
            <a:ext cx="1337477" cy="2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43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246"/>
            <a:ext cx="12192000" cy="272575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8238" y="4988252"/>
            <a:ext cx="4201296" cy="728801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800" b="1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2" y="6363319"/>
            <a:ext cx="1337477" cy="2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77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hort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3" y="6363319"/>
            <a:ext cx="1337477" cy="277282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841157" y="3119909"/>
            <a:ext cx="8509686" cy="71068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35413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3" y="6363319"/>
            <a:ext cx="1337477" cy="277282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3119438"/>
            <a:ext cx="8509000" cy="711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789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3" y="6363319"/>
            <a:ext cx="1337477" cy="277282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3119438"/>
            <a:ext cx="8509000" cy="711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034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3" y="6363319"/>
            <a:ext cx="1337477" cy="277282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3119438"/>
            <a:ext cx="8509000" cy="7112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483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2" y="6363319"/>
            <a:ext cx="1337477" cy="27728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988197" y="2767281"/>
            <a:ext cx="6029325" cy="1161921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Lorem ipsum Lorem </a:t>
            </a:r>
            <a:r>
              <a:rPr lang="en-US" err="1"/>
              <a:t>ipsumLorem</a:t>
            </a:r>
            <a:r>
              <a:rPr lang="en-US"/>
              <a:t> ipsum</a:t>
            </a:r>
            <a:endParaRPr lang="bg-BG"/>
          </a:p>
          <a:p>
            <a:pPr lvl="0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241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2" y="6363319"/>
            <a:ext cx="1337477" cy="27728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70446" y="2767281"/>
            <a:ext cx="5091112" cy="1178643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000" baseline="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 algn="l">
              <a:buFontTx/>
              <a:buNone/>
              <a:defRPr sz="4000">
                <a:solidFill>
                  <a:srgbClr val="27408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 algn="l">
              <a:buFontTx/>
              <a:buNone/>
              <a:defRPr sz="4000">
                <a:solidFill>
                  <a:srgbClr val="27408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 algn="l">
              <a:buFontTx/>
              <a:buNone/>
              <a:defRPr sz="4000">
                <a:solidFill>
                  <a:srgbClr val="27408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 algn="l">
              <a:buFontTx/>
              <a:buNone/>
              <a:defRPr sz="4000">
                <a:solidFill>
                  <a:srgbClr val="27408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Edit Master text style</a:t>
            </a:r>
          </a:p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31433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 Poin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5142089"/>
            <a:ext cx="12192000" cy="1715911"/>
            <a:chOff x="0" y="5142089"/>
            <a:chExt cx="12192000" cy="1715911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42089"/>
              <a:ext cx="12192000" cy="17159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3242" y="6363319"/>
              <a:ext cx="1337477" cy="277282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16130" y="1351776"/>
            <a:ext cx="5324588" cy="4266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62466" y="165443"/>
            <a:ext cx="11478252" cy="8281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</a:t>
            </a:r>
            <a:endParaRPr lang="bg-BG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362466" y="1351777"/>
            <a:ext cx="5857102" cy="42664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baseline="0">
                <a:solidFill>
                  <a:srgbClr val="274084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230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353168" y="697512"/>
            <a:ext cx="2668385" cy="777059"/>
          </a:xfrm>
          <a:prstGeom prst="rect">
            <a:avLst/>
          </a:prstGeom>
          <a:solidFill>
            <a:srgbClr val="27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/>
          <p:cNvSpPr/>
          <p:nvPr userDrawn="1"/>
        </p:nvSpPr>
        <p:spPr>
          <a:xfrm>
            <a:off x="5725297" y="3311990"/>
            <a:ext cx="6466703" cy="2891102"/>
          </a:xfrm>
          <a:prstGeom prst="rect">
            <a:avLst/>
          </a:prstGeom>
          <a:solidFill>
            <a:srgbClr val="EF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59" y="804606"/>
            <a:ext cx="2252378" cy="465165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529053" y="3726906"/>
            <a:ext cx="3492500" cy="559572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40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Lorem Ipsum</a:t>
            </a:r>
            <a:endParaRPr lang="bg-BG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529053" y="4458913"/>
            <a:ext cx="3492500" cy="34654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 b="1">
                <a:solidFill>
                  <a:srgbClr val="274084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 algn="r">
              <a:buFontTx/>
              <a:buNone/>
              <a:defRPr>
                <a:solidFill>
                  <a:srgbClr val="274084"/>
                </a:solidFill>
              </a:defRPr>
            </a:lvl2pPr>
            <a:lvl3pPr marL="914400" indent="0" algn="r">
              <a:buFontTx/>
              <a:buNone/>
              <a:defRPr>
                <a:solidFill>
                  <a:srgbClr val="274084"/>
                </a:solidFill>
              </a:defRPr>
            </a:lvl3pPr>
            <a:lvl4pPr marL="1371600" indent="0" algn="r">
              <a:buFontTx/>
              <a:buNone/>
              <a:defRPr>
                <a:solidFill>
                  <a:srgbClr val="274084"/>
                </a:solidFill>
              </a:defRPr>
            </a:lvl4pPr>
            <a:lvl5pPr marL="1828800" indent="0" algn="r">
              <a:buFontTx/>
              <a:buNone/>
              <a:defRPr>
                <a:solidFill>
                  <a:srgbClr val="274084"/>
                </a:solidFill>
              </a:defRPr>
            </a:lvl5pPr>
          </a:lstStyle>
          <a:p>
            <a:pPr lvl="0"/>
            <a:r>
              <a:rPr lang="en-US"/>
              <a:t>Name of Speaker</a:t>
            </a:r>
            <a:endParaRPr lang="bg-BG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7529053" y="4867456"/>
            <a:ext cx="3492500" cy="33341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274084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7495715" y="5530960"/>
            <a:ext cx="3525838" cy="302226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400" baseline="0">
                <a:solidFill>
                  <a:srgbClr val="F05A2A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18 October 2018, …..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873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2466" y="1351775"/>
            <a:ext cx="11478252" cy="4332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5142089"/>
            <a:ext cx="12192000" cy="1715911"/>
            <a:chOff x="0" y="5142089"/>
            <a:chExt cx="12192000" cy="1715911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42089"/>
              <a:ext cx="12192000" cy="17159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3242" y="6363319"/>
              <a:ext cx="1337477" cy="277282"/>
            </a:xfrm>
            <a:prstGeom prst="rect">
              <a:avLst/>
            </a:prstGeom>
          </p:spPr>
        </p:pic>
      </p:grp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62466" y="165443"/>
            <a:ext cx="11478252" cy="8281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805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"/>
            <a:ext cx="12192000" cy="68554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715" y="804606"/>
            <a:ext cx="2252378" cy="46516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170447" y="5107452"/>
            <a:ext cx="11021553" cy="922639"/>
          </a:xfrm>
          <a:prstGeom prst="rect">
            <a:avLst/>
          </a:prstGeom>
          <a:solidFill>
            <a:srgbClr val="27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70447" y="885780"/>
            <a:ext cx="3269748" cy="3757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Name of Speaker</a:t>
            </a:r>
            <a:endParaRPr lang="bg-BG"/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1170449" y="1455539"/>
            <a:ext cx="9736448" cy="2927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70447" y="1664252"/>
            <a:ext cx="3443201" cy="28051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 baseline="0">
                <a:solidFill>
                  <a:schemeClr val="bg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speaker@cobuilder.com                  +10 101 1010101  </a:t>
            </a:r>
            <a:endParaRPr lang="bg-BG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170447" y="4489674"/>
            <a:ext cx="2264731" cy="4530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Follow us:</a:t>
            </a:r>
            <a:endParaRPr lang="bg-BG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170447" y="5200920"/>
            <a:ext cx="1178298" cy="3286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Facebook</a:t>
            </a:r>
            <a:endParaRPr lang="bg-BG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170447" y="5544057"/>
            <a:ext cx="2735734" cy="3323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</a:rPr>
              <a:t>facebook.com/</a:t>
            </a:r>
            <a:r>
              <a:rPr lang="en-US" sz="1200" err="1">
                <a:latin typeface="Source Sans Pro" panose="020B0503030403020204" pitchFamily="34" charset="0"/>
                <a:ea typeface="Source Sans Pro" panose="020B0503030403020204" pitchFamily="34" charset="0"/>
              </a:rPr>
              <a:t>cobuilder.international</a:t>
            </a:r>
            <a:endParaRPr lang="bg-BG" sz="1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5107463" y="5200920"/>
            <a:ext cx="1211263" cy="3286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 err="1"/>
              <a:t>Linkedin</a:t>
            </a:r>
            <a:endParaRPr lang="bg-BG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 hasCustomPrompt="1"/>
          </p:nvPr>
        </p:nvSpPr>
        <p:spPr>
          <a:xfrm>
            <a:off x="5107463" y="5544057"/>
            <a:ext cx="1920017" cy="3323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</a:rPr>
              <a:t>linkedin.com/</a:t>
            </a:r>
            <a:r>
              <a:rPr lang="en-US" sz="1200" err="1">
                <a:latin typeface="Source Sans Pro" panose="020B0503030403020204" pitchFamily="34" charset="0"/>
                <a:ea typeface="Source Sans Pro" panose="020B0503030403020204" pitchFamily="34" charset="0"/>
              </a:rPr>
              <a:t>cobuilder</a:t>
            </a: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</a:rPr>
              <a:t>-as</a:t>
            </a:r>
            <a:endParaRPr lang="bg-BG" sz="1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6" hasCustomPrompt="1"/>
          </p:nvPr>
        </p:nvSpPr>
        <p:spPr>
          <a:xfrm>
            <a:off x="8403268" y="5200920"/>
            <a:ext cx="871495" cy="3286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FontTx/>
              <a:buNone/>
              <a:defRPr sz="1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FontTx/>
              <a:buNone/>
              <a:defRPr sz="1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FontTx/>
              <a:buNone/>
              <a:defRPr sz="16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Twitter</a:t>
            </a:r>
            <a:endParaRPr lang="bg-BG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8410635" y="5544056"/>
            <a:ext cx="2557458" cy="3286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00">
                <a:solidFill>
                  <a:schemeClr val="bg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>
              <a:lnSpc>
                <a:spcPct val="150000"/>
              </a:lnSpc>
            </a:pP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</a:rPr>
              <a:t>twitter.com/</a:t>
            </a:r>
            <a:r>
              <a:rPr lang="en-US" sz="1200" err="1">
                <a:latin typeface="Source Sans Pro" panose="020B0503030403020204" pitchFamily="34" charset="0"/>
                <a:ea typeface="Source Sans Pro" panose="020B0503030403020204" pitchFamily="34" charset="0"/>
              </a:rPr>
              <a:t>cobuilder_international</a:t>
            </a:r>
            <a:endParaRPr lang="bg-BG" sz="120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9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_text_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9500"/>
            <a:ext cx="10194303" cy="4833938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9236676" cy="590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4110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EA21-767D-4212-8FD0-CF6870CB3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D4817-3759-439C-94CB-C612A8587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14CD1-37F9-4E2E-8F4E-88511C028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8EA0-5AFD-4457-B94F-27C1826F35C0}" type="datetimeFigureOut">
              <a:rPr lang="nb-NO" smtClean="0"/>
              <a:t>29.06.2020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A7BD1-6B96-4678-986C-92B789CF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EF9A4-0CC7-44F4-9D3A-8CFDB779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A0629-45F7-457A-A620-B08F0C420BC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05387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64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62466" y="165443"/>
            <a:ext cx="11478254" cy="8281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69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0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b_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2" y="6363319"/>
            <a:ext cx="1337477" cy="27728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62466" y="165443"/>
            <a:ext cx="11478254" cy="8281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bg-BG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9921" y="6485901"/>
            <a:ext cx="5223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©Cobuilder AS and its licensors @ 1997-2020</a:t>
            </a:r>
          </a:p>
        </p:txBody>
      </p:sp>
    </p:spTree>
    <p:extLst>
      <p:ext uri="{BB962C8B-B14F-4D97-AF65-F5344CB8AC3E}">
        <p14:creationId xmlns:p14="http://schemas.microsoft.com/office/powerpoint/2010/main" val="64289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b_Title and Large Bullet Points_b">
    <p:bg>
      <p:bgPr>
        <a:solidFill>
          <a:srgbClr val="261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2" y="6363319"/>
            <a:ext cx="1337477" cy="27728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89921" y="6485901"/>
            <a:ext cx="52234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©Cobuilder AS and its licensors @ 1997-2020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3" y="6363319"/>
            <a:ext cx="1337477" cy="277282"/>
          </a:xfrm>
          <a:prstGeom prst="rect">
            <a:avLst/>
          </a:prstGeom>
        </p:spPr>
      </p:pic>
      <p:pic>
        <p:nvPicPr>
          <p:cNvPr id="17" name="Content Placeholder 3" descr="A person holding a fish&#10;&#10;Description automatically generated">
            <a:extLst>
              <a:ext uri="{FF2B5EF4-FFF2-40B4-BE49-F238E27FC236}">
                <a16:creationId xmlns:a16="http://schemas.microsoft.com/office/drawing/2014/main" id="{60129EB1-908E-433C-82D6-3A89A0D299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906" y="0"/>
            <a:ext cx="13098906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10B4C-432C-412C-82E8-7ED93BAB3847}"/>
              </a:ext>
            </a:extLst>
          </p:cNvPr>
          <p:cNvSpPr/>
          <p:nvPr/>
        </p:nvSpPr>
        <p:spPr>
          <a:xfrm>
            <a:off x="-74645" y="-205273"/>
            <a:ext cx="12391053" cy="7128588"/>
          </a:xfrm>
          <a:prstGeom prst="rect">
            <a:avLst/>
          </a:prstGeom>
          <a:solidFill>
            <a:schemeClr val="bg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İçerik Yer Tutucusu 8">
            <a:extLst>
              <a:ext uri="{FF2B5EF4-FFF2-40B4-BE49-F238E27FC236}">
                <a16:creationId xmlns:a16="http://schemas.microsoft.com/office/drawing/2014/main" id="{11A5545B-DB97-4F2F-96B3-44140A7759B4}"/>
              </a:ext>
            </a:extLst>
          </p:cNvPr>
          <p:cNvSpPr txBox="1">
            <a:spLocks/>
          </p:cNvSpPr>
          <p:nvPr userDrawn="1"/>
        </p:nvSpPr>
        <p:spPr>
          <a:xfrm>
            <a:off x="469784" y="2088860"/>
            <a:ext cx="5536733" cy="2122414"/>
          </a:xfrm>
          <a:prstGeom prst="rect">
            <a:avLst/>
          </a:prstGeom>
          <a:solidFill>
            <a:srgbClr val="002060">
              <a:alpha val="80000"/>
            </a:srgbClr>
          </a:solidFill>
        </p:spPr>
        <p:txBody>
          <a:bodyPr vert="horz" wrap="square" lIns="180000" tIns="180000" rIns="180000" bIns="360000" rtlCol="0">
            <a:spAutoFit/>
          </a:bodyPr>
          <a:lstStyle>
            <a:lvl1pPr marL="284400" indent="-284400" algn="l" defTabSz="457200" rtl="0" eaLnBrk="1" latinLnBrk="0" hangingPunct="1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1400" kern="1200">
                <a:solidFill>
                  <a:srgbClr val="353A35"/>
                </a:solidFill>
                <a:latin typeface="+mn-lt"/>
                <a:ea typeface="+mn-ea"/>
                <a:cs typeface="+mn-cs"/>
              </a:defRPr>
            </a:lvl1pPr>
            <a:lvl2pPr marL="471600" indent="-187200" algn="l" defTabSz="457200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-"/>
              <a:defRPr sz="1100" kern="1200">
                <a:solidFill>
                  <a:srgbClr val="353A35"/>
                </a:solidFill>
                <a:latin typeface="+mn-lt"/>
                <a:ea typeface="+mn-ea"/>
                <a:cs typeface="+mn-cs"/>
              </a:defRPr>
            </a:lvl2pPr>
            <a:lvl3pPr marL="658800" indent="-187200" algn="l" defTabSz="457200" rtl="0" eaLnBrk="1" latinLnBrk="0" hangingPunct="1"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100" kern="1200">
                <a:solidFill>
                  <a:srgbClr val="353A35"/>
                </a:solidFill>
                <a:latin typeface="+mn-lt"/>
                <a:ea typeface="+mn-ea"/>
                <a:cs typeface="+mn-cs"/>
              </a:defRPr>
            </a:lvl3pPr>
            <a:lvl4pPr marL="849600" indent="-190800" algn="l" defTabSz="457200" rtl="0" eaLnBrk="1" latinLnBrk="0" hangingPunct="1">
              <a:spcBef>
                <a:spcPts val="188"/>
              </a:spcBef>
              <a:buClr>
                <a:schemeClr val="accent3"/>
              </a:buClr>
              <a:buFont typeface="Arial" panose="020B0604020202020204" pitchFamily="34" charset="0"/>
              <a:buChar char="-"/>
              <a:defRPr sz="1100" kern="1200">
                <a:solidFill>
                  <a:srgbClr val="353A35"/>
                </a:solidFill>
                <a:latin typeface="+mn-lt"/>
                <a:ea typeface="+mn-ea"/>
                <a:cs typeface="+mn-cs"/>
              </a:defRPr>
            </a:lvl4pPr>
            <a:lvl5pPr marL="1047600" indent="-194400" algn="l" defTabSz="457200" rtl="0" eaLnBrk="1" latinLnBrk="0" hangingPunct="1">
              <a:spcBef>
                <a:spcPts val="188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6449" y="2389188"/>
            <a:ext cx="5113014" cy="1446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667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951199" y="1793227"/>
            <a:ext cx="77843" cy="271104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1207655" y="1617135"/>
            <a:ext cx="9421091" cy="1754717"/>
          </a:xfrm>
          <a:prstGeom prst="rect">
            <a:avLst/>
          </a:prstGeom>
        </p:spPr>
        <p:txBody>
          <a:bodyPr/>
          <a:lstStyle>
            <a:lvl1pPr>
              <a:defRPr sz="4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13920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3394"/>
            <a:ext cx="12192000" cy="5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5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74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ln>
                  <a:noFill/>
                </a:ln>
                <a:solidFill>
                  <a:srgbClr val="274084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42089"/>
              <a:ext cx="12192000" cy="171591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3243" y="6363319"/>
              <a:ext cx="1337477" cy="27728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62466" y="165443"/>
            <a:ext cx="11478254" cy="8281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</a:t>
            </a:r>
            <a:endParaRPr lang="bg-BG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62466" y="1334530"/>
            <a:ext cx="11478254" cy="4382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6290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951556" y="1793227"/>
            <a:ext cx="77129" cy="271104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1207655" y="1617135"/>
            <a:ext cx="9421091" cy="1754717"/>
          </a:xfrm>
          <a:prstGeom prst="rect">
            <a:avLst/>
          </a:prstGeom>
        </p:spPr>
        <p:txBody>
          <a:bodyPr/>
          <a:lstStyle>
            <a:lvl1pPr>
              <a:defRPr sz="4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13920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4283394"/>
            <a:ext cx="12191991" cy="5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62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951556" y="1793227"/>
            <a:ext cx="77129" cy="271104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1207655" y="1617135"/>
            <a:ext cx="9421091" cy="1754717"/>
          </a:xfrm>
          <a:prstGeom prst="rect">
            <a:avLst/>
          </a:prstGeom>
        </p:spPr>
        <p:txBody>
          <a:bodyPr/>
          <a:lstStyle>
            <a:lvl1pPr>
              <a:defRPr sz="4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13920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4283394"/>
            <a:ext cx="12191991" cy="51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7"/>
            <a:ext cx="12191999" cy="68663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400" y="1200000"/>
            <a:ext cx="11068800" cy="96000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400" y="2328001"/>
            <a:ext cx="11068800" cy="4028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64181" y="6490659"/>
            <a:ext cx="361464" cy="22532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33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March 2020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58C9728-ADEB-47D4-A4F7-0958279F1742}" type="slidenum">
              <a:rPr lang="en-GB" smtClean="0"/>
              <a:pPr/>
              <a:t>‹#›</a:t>
            </a:fld>
            <a:r>
              <a:rPr lang="en-GB" dirty="0"/>
              <a:t> | Property Modelling</a:t>
            </a:r>
          </a:p>
        </p:txBody>
      </p:sp>
    </p:spTree>
    <p:extLst>
      <p:ext uri="{BB962C8B-B14F-4D97-AF65-F5344CB8AC3E}">
        <p14:creationId xmlns:p14="http://schemas.microsoft.com/office/powerpoint/2010/main" val="404704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7"/>
            <a:ext cx="12191999" cy="68663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400" y="1200000"/>
            <a:ext cx="10972800" cy="96000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0" y="2243667"/>
            <a:ext cx="12192000" cy="42469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1"/>
              <a:t>Insert image here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March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6F2D228-55B3-47DB-8C5F-BA9AFEA7AD56}" type="slidenum">
              <a:rPr lang="en-GB" smtClean="0"/>
              <a:pPr/>
              <a:t>‹#›</a:t>
            </a:fld>
            <a:r>
              <a:rPr lang="en-GB" dirty="0"/>
              <a:t> | Property Modelling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86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ull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7"/>
            <a:ext cx="12191999" cy="68663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400" y="1200000"/>
            <a:ext cx="11068800" cy="96000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66400" y="2328001"/>
            <a:ext cx="5265600" cy="4028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64181" y="6490659"/>
            <a:ext cx="361464" cy="22532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33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March 2020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A6138C4-738A-4A70-9379-6541F96C7E15}" type="slidenum">
              <a:rPr lang="en-GB" smtClean="0"/>
              <a:pPr/>
              <a:t>‹#›</a:t>
            </a:fld>
            <a:r>
              <a:rPr lang="en-GB" dirty="0"/>
              <a:t> | Property Modelling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2" hasCustomPrompt="1"/>
          </p:nvPr>
        </p:nvSpPr>
        <p:spPr>
          <a:xfrm>
            <a:off x="6364800" y="2328332"/>
            <a:ext cx="5265600" cy="402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160800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8"/>
            <a:ext cx="12191999" cy="6866315"/>
          </a:xfrm>
          <a:prstGeom prst="rect">
            <a:avLst/>
          </a:prstGeom>
        </p:spPr>
      </p:pic>
      <p:grpSp>
        <p:nvGrpSpPr>
          <p:cNvPr id="3" name="Groep 2"/>
          <p:cNvGrpSpPr/>
          <p:nvPr userDrawn="1"/>
        </p:nvGrpSpPr>
        <p:grpSpPr>
          <a:xfrm>
            <a:off x="535183" y="904241"/>
            <a:ext cx="55541" cy="2846479"/>
            <a:chOff x="401387" y="678180"/>
            <a:chExt cx="41656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 descr="timeline_pijl_wi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387" y="2660639"/>
              <a:ext cx="41656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7381" y="1380067"/>
            <a:ext cx="11069019" cy="2560320"/>
          </a:xfrm>
        </p:spPr>
        <p:txBody>
          <a:bodyPr anchor="b" anchorCtr="0"/>
          <a:lstStyle>
            <a:lvl1pPr>
              <a:defRPr sz="8000" spc="0" baseline="0">
                <a:solidFill>
                  <a:srgbClr val="FFFFFF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568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1727"/>
            <a:ext cx="12191999" cy="274652"/>
          </a:xfrm>
          <a:prstGeom prst="rect">
            <a:avLst/>
          </a:prstGeom>
        </p:spPr>
      </p:pic>
      <p:grpSp>
        <p:nvGrpSpPr>
          <p:cNvPr id="9" name="Groep 8"/>
          <p:cNvGrpSpPr/>
          <p:nvPr userDrawn="1"/>
        </p:nvGrpSpPr>
        <p:grpSpPr>
          <a:xfrm>
            <a:off x="535437" y="904241"/>
            <a:ext cx="55032" cy="2846479"/>
            <a:chOff x="401578" y="678180"/>
            <a:chExt cx="41274" cy="2134859"/>
          </a:xfrm>
        </p:grpSpPr>
        <p:cxnSp>
          <p:nvCxnSpPr>
            <p:cNvPr id="6" name="Rechte verbindingslijn 5"/>
            <p:cNvCxnSpPr/>
            <p:nvPr userDrawn="1"/>
          </p:nvCxnSpPr>
          <p:spPr>
            <a:xfrm flipV="1">
              <a:off x="413679" y="678180"/>
              <a:ext cx="0" cy="19116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Afbeelding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578" y="2660639"/>
              <a:ext cx="41274" cy="1524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>
          <a:xfrm>
            <a:off x="767381" y="1380067"/>
            <a:ext cx="11069019" cy="2560320"/>
          </a:xfrm>
        </p:spPr>
        <p:txBody>
          <a:bodyPr anchor="b" anchorCtr="0"/>
          <a:lstStyle>
            <a:lvl1pPr>
              <a:defRPr sz="8000" spc="0" baseline="0">
                <a:solidFill>
                  <a:schemeClr val="tx1"/>
                </a:solidFill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3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13920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4" name="Afbeelding 3" descr="timeline_pijl_wi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99" y="1793227"/>
            <a:ext cx="77843" cy="284788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971519" y="2201334"/>
            <a:ext cx="0" cy="2302933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7655" y="1617135"/>
            <a:ext cx="9421091" cy="1754717"/>
          </a:xfrm>
          <a:prstGeom prst="rect">
            <a:avLst/>
          </a:prstGeom>
        </p:spPr>
        <p:txBody>
          <a:bodyPr/>
          <a:lstStyle>
            <a:lvl1pPr>
              <a:defRPr sz="4000" b="0" spc="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9194"/>
            <a:ext cx="12192000" cy="154492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11568000" y="6576002"/>
            <a:ext cx="92307" cy="19199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01281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56" y="1793227"/>
            <a:ext cx="77129" cy="284788"/>
          </a:xfrm>
          <a:prstGeom prst="rect">
            <a:avLst/>
          </a:prstGeom>
        </p:spPr>
      </p:pic>
      <p:cxnSp>
        <p:nvCxnSpPr>
          <p:cNvPr id="5" name="Rechte verbindingslijn 4"/>
          <p:cNvCxnSpPr/>
          <p:nvPr userDrawn="1"/>
        </p:nvCxnSpPr>
        <p:spPr>
          <a:xfrm flipV="1">
            <a:off x="971519" y="2201334"/>
            <a:ext cx="0" cy="2302933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7655" y="1617135"/>
            <a:ext cx="9421091" cy="1754717"/>
          </a:xfrm>
          <a:prstGeom prst="rect">
            <a:avLst/>
          </a:prstGeom>
        </p:spPr>
        <p:txBody>
          <a:bodyPr/>
          <a:lstStyle>
            <a:lvl1pPr>
              <a:defRPr sz="4000" b="0" spc="0" baseline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6" name="Rechthoek 5"/>
          <p:cNvSpPr/>
          <p:nvPr userDrawn="1"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613920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4639194"/>
            <a:ext cx="12191991" cy="154492"/>
          </a:xfrm>
          <a:prstGeom prst="rect">
            <a:avLst/>
          </a:prstGeom>
        </p:spPr>
      </p:pic>
      <p:sp>
        <p:nvSpPr>
          <p:cNvPr id="9" name="Tijdelijke aanduiding voor afbeelding 8"/>
          <p:cNvSpPr>
            <a:spLocks noGrp="1"/>
          </p:cNvSpPr>
          <p:nvPr>
            <p:ph type="pic" sz="quarter" idx="10"/>
          </p:nvPr>
        </p:nvSpPr>
        <p:spPr>
          <a:xfrm>
            <a:off x="11568000" y="6576002"/>
            <a:ext cx="92307" cy="19199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46812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_Targe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hoek 11"/>
          <p:cNvSpPr/>
          <p:nvPr userDrawn="1"/>
        </p:nvSpPr>
        <p:spPr>
          <a:xfrm>
            <a:off x="0" y="6497975"/>
            <a:ext cx="12192000" cy="361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63"/>
          <a:stretch/>
        </p:blipFill>
        <p:spPr>
          <a:xfrm>
            <a:off x="-1" y="-4156"/>
            <a:ext cx="12192000" cy="22478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6400" y="1200000"/>
            <a:ext cx="10972800" cy="960000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25 March 2020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EA5188C-58B6-49E1-AF86-78D96DAFB9C9}" type="slidenum">
              <a:rPr lang="en-GB" smtClean="0"/>
              <a:pPr/>
              <a:t>‹#›</a:t>
            </a:fld>
            <a:r>
              <a:rPr lang="en-GB" dirty="0"/>
              <a:t> | Property Modelling</a:t>
            </a:r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B602-CD3E-AC41-8242-DD367490E7D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565152" y="2243668"/>
            <a:ext cx="11068049" cy="424603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Tijdelijke aanduiding voor afbeelding 8"/>
          <p:cNvSpPr>
            <a:spLocks noGrp="1"/>
          </p:cNvSpPr>
          <p:nvPr>
            <p:ph type="pic" sz="quarter" idx="14"/>
          </p:nvPr>
        </p:nvSpPr>
        <p:spPr>
          <a:xfrm>
            <a:off x="11704547" y="6547200"/>
            <a:ext cx="92307" cy="19199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3" name="Rechthoek 2"/>
          <p:cNvSpPr/>
          <p:nvPr userDrawn="1"/>
        </p:nvSpPr>
        <p:spPr>
          <a:xfrm>
            <a:off x="-9600" y="2243667"/>
            <a:ext cx="12211200" cy="4254308"/>
          </a:xfrm>
          <a:prstGeom prst="rect">
            <a:avLst/>
          </a:prstGeom>
          <a:noFill/>
          <a:ln w="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1010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noFill/>
              </a:ln>
              <a:solidFill>
                <a:srgbClr val="274084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62466" y="165443"/>
            <a:ext cx="11478254" cy="8281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</a:t>
            </a:r>
            <a:endParaRPr lang="bg-BG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62466" y="6363319"/>
            <a:ext cx="11478254" cy="277282"/>
            <a:chOff x="362466" y="6363319"/>
            <a:chExt cx="11478254" cy="277282"/>
          </a:xfrm>
        </p:grpSpPr>
        <p:cxnSp>
          <p:nvCxnSpPr>
            <p:cNvPr id="9" name="Straight Connector 8"/>
            <p:cNvCxnSpPr/>
            <p:nvPr userDrawn="1"/>
          </p:nvCxnSpPr>
          <p:spPr>
            <a:xfrm flipH="1">
              <a:off x="362466" y="6524368"/>
              <a:ext cx="9885404" cy="9358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3243" y="6363319"/>
              <a:ext cx="1337477" cy="277282"/>
            </a:xfrm>
            <a:prstGeom prst="rect">
              <a:avLst/>
            </a:prstGeom>
          </p:spPr>
        </p:pic>
      </p:grp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62466" y="1334530"/>
            <a:ext cx="11478254" cy="4382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365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Afbeelding 7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7"/>
            <a:ext cx="12191999" cy="6866313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551073" y="1093236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97" y="1194912"/>
            <a:ext cx="40419" cy="147141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564181" y="6490659"/>
            <a:ext cx="361464" cy="22532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33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655164" y="1820334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7" y="1169513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1" name="Rechthoek 160"/>
          <p:cNvSpPr/>
          <p:nvPr userDrawn="1"/>
        </p:nvSpPr>
        <p:spPr>
          <a:xfrm>
            <a:off x="10047287" y="1093236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62" name="Afbeelding 16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744" y="1194912"/>
            <a:ext cx="40419" cy="147141"/>
          </a:xfrm>
          <a:prstGeom prst="rect">
            <a:avLst/>
          </a:prstGeom>
        </p:spPr>
      </p:pic>
      <p:sp>
        <p:nvSpPr>
          <p:cNvPr id="163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10155611" y="1820334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64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10156614" y="1169513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5" name="Rechthoek 164"/>
          <p:cNvSpPr/>
          <p:nvPr userDrawn="1"/>
        </p:nvSpPr>
        <p:spPr>
          <a:xfrm>
            <a:off x="2450316" y="1093236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66" name="Afbeelding 16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31" y="1194912"/>
            <a:ext cx="40419" cy="147141"/>
          </a:xfrm>
          <a:prstGeom prst="rect">
            <a:avLst/>
          </a:prstGeom>
        </p:spPr>
      </p:pic>
      <p:sp>
        <p:nvSpPr>
          <p:cNvPr id="167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2551697" y="1820334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68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2552701" y="1169513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69" name="Rechthoek 168"/>
          <p:cNvSpPr/>
          <p:nvPr userDrawn="1"/>
        </p:nvSpPr>
        <p:spPr>
          <a:xfrm>
            <a:off x="4349559" y="1093236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70" name="Afbeelding 1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85" y="1194912"/>
            <a:ext cx="40419" cy="147141"/>
          </a:xfrm>
          <a:prstGeom prst="rect">
            <a:avLst/>
          </a:prstGeom>
        </p:spPr>
      </p:pic>
      <p:sp>
        <p:nvSpPr>
          <p:cNvPr id="171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4448652" y="1820334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72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4449655" y="1169513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3" name="Rechthoek 172"/>
          <p:cNvSpPr/>
          <p:nvPr userDrawn="1"/>
        </p:nvSpPr>
        <p:spPr>
          <a:xfrm>
            <a:off x="6248801" y="1093236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74" name="Afbeelding 1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84" y="1194912"/>
            <a:ext cx="40419" cy="147141"/>
          </a:xfrm>
          <a:prstGeom prst="rect">
            <a:avLst/>
          </a:prstGeom>
        </p:spPr>
      </p:pic>
      <p:sp>
        <p:nvSpPr>
          <p:cNvPr id="175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6348151" y="1820334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76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6349154" y="1169513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77" name="Rechthoek 176"/>
          <p:cNvSpPr/>
          <p:nvPr userDrawn="1"/>
        </p:nvSpPr>
        <p:spPr>
          <a:xfrm>
            <a:off x="8148044" y="1093236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78" name="Afbeelding 1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11" y="1194912"/>
            <a:ext cx="40419" cy="147141"/>
          </a:xfrm>
          <a:prstGeom prst="rect">
            <a:avLst/>
          </a:prstGeom>
        </p:spPr>
      </p:pic>
      <p:sp>
        <p:nvSpPr>
          <p:cNvPr id="179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8246377" y="1820334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80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8247381" y="1169513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81" name="Rechthoek 180"/>
          <p:cNvSpPr/>
          <p:nvPr userDrawn="1"/>
        </p:nvSpPr>
        <p:spPr>
          <a:xfrm>
            <a:off x="551073" y="291041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82" name="Afbeelding 18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97" y="3012094"/>
            <a:ext cx="40419" cy="147141"/>
          </a:xfrm>
          <a:prstGeom prst="rect">
            <a:avLst/>
          </a:prstGeom>
        </p:spPr>
      </p:pic>
      <p:sp>
        <p:nvSpPr>
          <p:cNvPr id="183" name="Tijdelijke aanduiding voor afbeelding 157"/>
          <p:cNvSpPr>
            <a:spLocks noGrp="1"/>
          </p:cNvSpPr>
          <p:nvPr>
            <p:ph type="pic" sz="quarter" idx="22"/>
          </p:nvPr>
        </p:nvSpPr>
        <p:spPr>
          <a:xfrm>
            <a:off x="655164" y="363751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84" name="Tijdelijke aanduiding voor tekst 159"/>
          <p:cNvSpPr>
            <a:spLocks noGrp="1"/>
          </p:cNvSpPr>
          <p:nvPr>
            <p:ph type="body" sz="quarter" idx="23" hasCustomPrompt="1"/>
          </p:nvPr>
        </p:nvSpPr>
        <p:spPr>
          <a:xfrm>
            <a:off x="656167" y="298669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85" name="Rechthoek 184"/>
          <p:cNvSpPr/>
          <p:nvPr userDrawn="1"/>
        </p:nvSpPr>
        <p:spPr>
          <a:xfrm>
            <a:off x="10047287" y="291041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86" name="Afbeelding 18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744" y="3012094"/>
            <a:ext cx="40419" cy="147141"/>
          </a:xfrm>
          <a:prstGeom prst="rect">
            <a:avLst/>
          </a:prstGeom>
        </p:spPr>
      </p:pic>
      <p:sp>
        <p:nvSpPr>
          <p:cNvPr id="187" name="Tijdelijke aanduiding voor afbeelding 157"/>
          <p:cNvSpPr>
            <a:spLocks noGrp="1"/>
          </p:cNvSpPr>
          <p:nvPr>
            <p:ph type="pic" sz="quarter" idx="24"/>
          </p:nvPr>
        </p:nvSpPr>
        <p:spPr>
          <a:xfrm>
            <a:off x="10155611" y="363751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88" name="Tijdelijke aanduiding voor tekst 159"/>
          <p:cNvSpPr>
            <a:spLocks noGrp="1"/>
          </p:cNvSpPr>
          <p:nvPr>
            <p:ph type="body" sz="quarter" idx="25" hasCustomPrompt="1"/>
          </p:nvPr>
        </p:nvSpPr>
        <p:spPr>
          <a:xfrm>
            <a:off x="10156614" y="298669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89" name="Rechthoek 188"/>
          <p:cNvSpPr/>
          <p:nvPr userDrawn="1"/>
        </p:nvSpPr>
        <p:spPr>
          <a:xfrm>
            <a:off x="2450316" y="291041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90" name="Afbeelding 1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31" y="3012094"/>
            <a:ext cx="40419" cy="147141"/>
          </a:xfrm>
          <a:prstGeom prst="rect">
            <a:avLst/>
          </a:prstGeom>
        </p:spPr>
      </p:pic>
      <p:sp>
        <p:nvSpPr>
          <p:cNvPr id="191" name="Tijdelijke aanduiding voor afbeelding 157"/>
          <p:cNvSpPr>
            <a:spLocks noGrp="1"/>
          </p:cNvSpPr>
          <p:nvPr>
            <p:ph type="pic" sz="quarter" idx="26"/>
          </p:nvPr>
        </p:nvSpPr>
        <p:spPr>
          <a:xfrm>
            <a:off x="2551697" y="363751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92" name="Tijdelijke aanduiding voor tekst 159"/>
          <p:cNvSpPr>
            <a:spLocks noGrp="1"/>
          </p:cNvSpPr>
          <p:nvPr>
            <p:ph type="body" sz="quarter" idx="27" hasCustomPrompt="1"/>
          </p:nvPr>
        </p:nvSpPr>
        <p:spPr>
          <a:xfrm>
            <a:off x="2552701" y="298669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93" name="Rechthoek 192"/>
          <p:cNvSpPr/>
          <p:nvPr userDrawn="1"/>
        </p:nvSpPr>
        <p:spPr>
          <a:xfrm>
            <a:off x="4349559" y="291041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94" name="Afbeelding 19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85" y="3012094"/>
            <a:ext cx="40419" cy="147141"/>
          </a:xfrm>
          <a:prstGeom prst="rect">
            <a:avLst/>
          </a:prstGeom>
        </p:spPr>
      </p:pic>
      <p:sp>
        <p:nvSpPr>
          <p:cNvPr id="195" name="Tijdelijke aanduiding voor afbeelding 157"/>
          <p:cNvSpPr>
            <a:spLocks noGrp="1"/>
          </p:cNvSpPr>
          <p:nvPr>
            <p:ph type="pic" sz="quarter" idx="28"/>
          </p:nvPr>
        </p:nvSpPr>
        <p:spPr>
          <a:xfrm>
            <a:off x="4448652" y="363751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96" name="Tijdelijke aanduiding voor tekst 159"/>
          <p:cNvSpPr>
            <a:spLocks noGrp="1"/>
          </p:cNvSpPr>
          <p:nvPr>
            <p:ph type="body" sz="quarter" idx="29" hasCustomPrompt="1"/>
          </p:nvPr>
        </p:nvSpPr>
        <p:spPr>
          <a:xfrm>
            <a:off x="4449655" y="298669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97" name="Rechthoek 196"/>
          <p:cNvSpPr/>
          <p:nvPr userDrawn="1"/>
        </p:nvSpPr>
        <p:spPr>
          <a:xfrm>
            <a:off x="6248801" y="291041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98" name="Afbeelding 19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84" y="3012094"/>
            <a:ext cx="40419" cy="147141"/>
          </a:xfrm>
          <a:prstGeom prst="rect">
            <a:avLst/>
          </a:prstGeom>
        </p:spPr>
      </p:pic>
      <p:sp>
        <p:nvSpPr>
          <p:cNvPr id="199" name="Tijdelijke aanduiding voor afbeelding 157"/>
          <p:cNvSpPr>
            <a:spLocks noGrp="1"/>
          </p:cNvSpPr>
          <p:nvPr>
            <p:ph type="pic" sz="quarter" idx="30"/>
          </p:nvPr>
        </p:nvSpPr>
        <p:spPr>
          <a:xfrm>
            <a:off x="6348151" y="363751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00" name="Tijdelijke aanduiding voor tekst 159"/>
          <p:cNvSpPr>
            <a:spLocks noGrp="1"/>
          </p:cNvSpPr>
          <p:nvPr>
            <p:ph type="body" sz="quarter" idx="31" hasCustomPrompt="1"/>
          </p:nvPr>
        </p:nvSpPr>
        <p:spPr>
          <a:xfrm>
            <a:off x="6349154" y="298669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01" name="Rechthoek 200"/>
          <p:cNvSpPr/>
          <p:nvPr userDrawn="1"/>
        </p:nvSpPr>
        <p:spPr>
          <a:xfrm>
            <a:off x="8148044" y="291041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202" name="Afbeelding 20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11" y="3012094"/>
            <a:ext cx="40419" cy="147141"/>
          </a:xfrm>
          <a:prstGeom prst="rect">
            <a:avLst/>
          </a:prstGeom>
        </p:spPr>
      </p:pic>
      <p:sp>
        <p:nvSpPr>
          <p:cNvPr id="203" name="Tijdelijke aanduiding voor afbeelding 157"/>
          <p:cNvSpPr>
            <a:spLocks noGrp="1"/>
          </p:cNvSpPr>
          <p:nvPr>
            <p:ph type="pic" sz="quarter" idx="32"/>
          </p:nvPr>
        </p:nvSpPr>
        <p:spPr>
          <a:xfrm>
            <a:off x="8246377" y="363751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04" name="Tijdelijke aanduiding voor tekst 159"/>
          <p:cNvSpPr>
            <a:spLocks noGrp="1"/>
          </p:cNvSpPr>
          <p:nvPr>
            <p:ph type="body" sz="quarter" idx="33" hasCustomPrompt="1"/>
          </p:nvPr>
        </p:nvSpPr>
        <p:spPr>
          <a:xfrm>
            <a:off x="8247381" y="298669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05" name="Rechthoek 204"/>
          <p:cNvSpPr/>
          <p:nvPr userDrawn="1"/>
        </p:nvSpPr>
        <p:spPr>
          <a:xfrm>
            <a:off x="551073" y="472049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206" name="Afbeelding 20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97" y="4822174"/>
            <a:ext cx="40419" cy="147141"/>
          </a:xfrm>
          <a:prstGeom prst="rect">
            <a:avLst/>
          </a:prstGeom>
        </p:spPr>
      </p:pic>
      <p:sp>
        <p:nvSpPr>
          <p:cNvPr id="207" name="Tijdelijke aanduiding voor afbeelding 157"/>
          <p:cNvSpPr>
            <a:spLocks noGrp="1"/>
          </p:cNvSpPr>
          <p:nvPr>
            <p:ph type="pic" sz="quarter" idx="34"/>
          </p:nvPr>
        </p:nvSpPr>
        <p:spPr>
          <a:xfrm>
            <a:off x="655164" y="544759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08" name="Tijdelijke aanduiding voor tekst 159"/>
          <p:cNvSpPr>
            <a:spLocks noGrp="1"/>
          </p:cNvSpPr>
          <p:nvPr>
            <p:ph type="body" sz="quarter" idx="35" hasCustomPrompt="1"/>
          </p:nvPr>
        </p:nvSpPr>
        <p:spPr>
          <a:xfrm>
            <a:off x="656167" y="479677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09" name="Rechthoek 208"/>
          <p:cNvSpPr/>
          <p:nvPr userDrawn="1"/>
        </p:nvSpPr>
        <p:spPr>
          <a:xfrm>
            <a:off x="10047287" y="472049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210" name="Afbeelding 2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744" y="4822174"/>
            <a:ext cx="40419" cy="147141"/>
          </a:xfrm>
          <a:prstGeom prst="rect">
            <a:avLst/>
          </a:prstGeom>
        </p:spPr>
      </p:pic>
      <p:sp>
        <p:nvSpPr>
          <p:cNvPr id="211" name="Tijdelijke aanduiding voor afbeelding 157"/>
          <p:cNvSpPr>
            <a:spLocks noGrp="1"/>
          </p:cNvSpPr>
          <p:nvPr>
            <p:ph type="pic" sz="quarter" idx="36"/>
          </p:nvPr>
        </p:nvSpPr>
        <p:spPr>
          <a:xfrm>
            <a:off x="10155611" y="544759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12" name="Tijdelijke aanduiding voor tekst 159"/>
          <p:cNvSpPr>
            <a:spLocks noGrp="1"/>
          </p:cNvSpPr>
          <p:nvPr>
            <p:ph type="body" sz="quarter" idx="37" hasCustomPrompt="1"/>
          </p:nvPr>
        </p:nvSpPr>
        <p:spPr>
          <a:xfrm>
            <a:off x="10156614" y="479677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13" name="Rechthoek 212"/>
          <p:cNvSpPr/>
          <p:nvPr userDrawn="1"/>
        </p:nvSpPr>
        <p:spPr>
          <a:xfrm>
            <a:off x="2450316" y="472049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214" name="Afbeelding 2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31" y="4822174"/>
            <a:ext cx="40419" cy="147141"/>
          </a:xfrm>
          <a:prstGeom prst="rect">
            <a:avLst/>
          </a:prstGeom>
        </p:spPr>
      </p:pic>
      <p:sp>
        <p:nvSpPr>
          <p:cNvPr id="215" name="Tijdelijke aanduiding voor afbeelding 157"/>
          <p:cNvSpPr>
            <a:spLocks noGrp="1"/>
          </p:cNvSpPr>
          <p:nvPr>
            <p:ph type="pic" sz="quarter" idx="38"/>
          </p:nvPr>
        </p:nvSpPr>
        <p:spPr>
          <a:xfrm>
            <a:off x="2551697" y="544759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16" name="Tijdelijke aanduiding voor tekst 159"/>
          <p:cNvSpPr>
            <a:spLocks noGrp="1"/>
          </p:cNvSpPr>
          <p:nvPr>
            <p:ph type="body" sz="quarter" idx="39" hasCustomPrompt="1"/>
          </p:nvPr>
        </p:nvSpPr>
        <p:spPr>
          <a:xfrm>
            <a:off x="2552701" y="479677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17" name="Rechthoek 216"/>
          <p:cNvSpPr/>
          <p:nvPr userDrawn="1"/>
        </p:nvSpPr>
        <p:spPr>
          <a:xfrm>
            <a:off x="4349559" y="472049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218" name="Afbeelding 2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85" y="4822174"/>
            <a:ext cx="40419" cy="147141"/>
          </a:xfrm>
          <a:prstGeom prst="rect">
            <a:avLst/>
          </a:prstGeom>
        </p:spPr>
      </p:pic>
      <p:sp>
        <p:nvSpPr>
          <p:cNvPr id="219" name="Tijdelijke aanduiding voor afbeelding 157"/>
          <p:cNvSpPr>
            <a:spLocks noGrp="1"/>
          </p:cNvSpPr>
          <p:nvPr>
            <p:ph type="pic" sz="quarter" idx="40"/>
          </p:nvPr>
        </p:nvSpPr>
        <p:spPr>
          <a:xfrm>
            <a:off x="4448652" y="544759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20" name="Tijdelijke aanduiding voor tekst 159"/>
          <p:cNvSpPr>
            <a:spLocks noGrp="1"/>
          </p:cNvSpPr>
          <p:nvPr>
            <p:ph type="body" sz="quarter" idx="41" hasCustomPrompt="1"/>
          </p:nvPr>
        </p:nvSpPr>
        <p:spPr>
          <a:xfrm>
            <a:off x="4449655" y="479677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21" name="Rechthoek 220"/>
          <p:cNvSpPr/>
          <p:nvPr userDrawn="1"/>
        </p:nvSpPr>
        <p:spPr>
          <a:xfrm>
            <a:off x="6248801" y="472049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222" name="Afbeelding 2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84" y="4822174"/>
            <a:ext cx="40419" cy="147141"/>
          </a:xfrm>
          <a:prstGeom prst="rect">
            <a:avLst/>
          </a:prstGeom>
        </p:spPr>
      </p:pic>
      <p:sp>
        <p:nvSpPr>
          <p:cNvPr id="223" name="Tijdelijke aanduiding voor afbeelding 157"/>
          <p:cNvSpPr>
            <a:spLocks noGrp="1"/>
          </p:cNvSpPr>
          <p:nvPr>
            <p:ph type="pic" sz="quarter" idx="42"/>
          </p:nvPr>
        </p:nvSpPr>
        <p:spPr>
          <a:xfrm>
            <a:off x="6348151" y="544759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24" name="Tijdelijke aanduiding voor tekst 159"/>
          <p:cNvSpPr>
            <a:spLocks noGrp="1"/>
          </p:cNvSpPr>
          <p:nvPr>
            <p:ph type="body" sz="quarter" idx="43" hasCustomPrompt="1"/>
          </p:nvPr>
        </p:nvSpPr>
        <p:spPr>
          <a:xfrm>
            <a:off x="6349154" y="479677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25" name="Rechthoek 224"/>
          <p:cNvSpPr/>
          <p:nvPr userDrawn="1"/>
        </p:nvSpPr>
        <p:spPr>
          <a:xfrm>
            <a:off x="8148044" y="4720498"/>
            <a:ext cx="1592155" cy="1573013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226" name="Afbeelding 2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511" y="4822174"/>
            <a:ext cx="40419" cy="147141"/>
          </a:xfrm>
          <a:prstGeom prst="rect">
            <a:avLst/>
          </a:prstGeom>
        </p:spPr>
      </p:pic>
      <p:sp>
        <p:nvSpPr>
          <p:cNvPr id="227" name="Tijdelijke aanduiding voor afbeelding 157"/>
          <p:cNvSpPr>
            <a:spLocks noGrp="1"/>
          </p:cNvSpPr>
          <p:nvPr>
            <p:ph type="pic" sz="quarter" idx="44"/>
          </p:nvPr>
        </p:nvSpPr>
        <p:spPr>
          <a:xfrm>
            <a:off x="8246377" y="5447596"/>
            <a:ext cx="1387200" cy="751417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228" name="Tijdelijke aanduiding voor tekst 159"/>
          <p:cNvSpPr>
            <a:spLocks noGrp="1"/>
          </p:cNvSpPr>
          <p:nvPr>
            <p:ph type="body" sz="quarter" idx="45" hasCustomPrompt="1"/>
          </p:nvPr>
        </p:nvSpPr>
        <p:spPr>
          <a:xfrm>
            <a:off x="8247381" y="4796775"/>
            <a:ext cx="13335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46"/>
          </p:nvPr>
        </p:nvSpPr>
        <p:spPr/>
        <p:txBody>
          <a:bodyPr/>
          <a:lstStyle/>
          <a:p>
            <a:r>
              <a:rPr lang="en-GB" dirty="0"/>
              <a:t>25 March 2020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fld id="{B8631566-9439-4D03-9536-C9899C2786A2}" type="slidenum">
              <a:rPr lang="en-GB" smtClean="0"/>
              <a:pPr/>
              <a:t>‹#›</a:t>
            </a:fld>
            <a:r>
              <a:rPr lang="en-GB" dirty="0"/>
              <a:t> | Property Modelling</a:t>
            </a:r>
          </a:p>
        </p:txBody>
      </p:sp>
    </p:spTree>
    <p:extLst>
      <p:ext uri="{BB962C8B-B14F-4D97-AF65-F5344CB8AC3E}">
        <p14:creationId xmlns:p14="http://schemas.microsoft.com/office/powerpoint/2010/main" val="3212932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naviga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Afbeelding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157"/>
            <a:ext cx="12191999" cy="6866313"/>
          </a:xfrm>
          <a:prstGeom prst="rect">
            <a:avLst/>
          </a:prstGeom>
        </p:spPr>
      </p:pic>
      <p:sp>
        <p:nvSpPr>
          <p:cNvPr id="5" name="Rechthoek 4"/>
          <p:cNvSpPr/>
          <p:nvPr userDrawn="1"/>
        </p:nvSpPr>
        <p:spPr>
          <a:xfrm>
            <a:off x="551073" y="1093237"/>
            <a:ext cx="3411328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33" y="1194912"/>
            <a:ext cx="40419" cy="147141"/>
          </a:xfrm>
          <a:prstGeom prst="rect">
            <a:avLst/>
          </a:prstGeom>
        </p:spPr>
      </p:pic>
      <p:sp>
        <p:nvSpPr>
          <p:cNvPr id="155" name="Tijdelijke aanduiding voor dianummer 5"/>
          <p:cNvSpPr>
            <a:spLocks noGrp="1"/>
          </p:cNvSpPr>
          <p:nvPr userDrawn="1">
            <p:ph type="sldNum" sz="quarter" idx="4"/>
          </p:nvPr>
        </p:nvSpPr>
        <p:spPr>
          <a:xfrm>
            <a:off x="564181" y="6490659"/>
            <a:ext cx="361464" cy="22532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733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CD44126-CD28-6A41-8849-1FDC38168F7B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58" name="Tijdelijke aanduiding voor afbeelding 157"/>
          <p:cNvSpPr>
            <a:spLocks noGrp="1"/>
          </p:cNvSpPr>
          <p:nvPr>
            <p:ph type="pic" sz="quarter" idx="10"/>
          </p:nvPr>
        </p:nvSpPr>
        <p:spPr>
          <a:xfrm>
            <a:off x="655164" y="1820334"/>
            <a:ext cx="3197169" cy="1401233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60" name="Tijdelijke aanduiding voor tekst 159"/>
          <p:cNvSpPr>
            <a:spLocks noGrp="1"/>
          </p:cNvSpPr>
          <p:nvPr>
            <p:ph type="body" sz="quarter" idx="11" hasCustomPrompt="1"/>
          </p:nvPr>
        </p:nvSpPr>
        <p:spPr>
          <a:xfrm>
            <a:off x="656167" y="1169513"/>
            <a:ext cx="30861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99" name="Rechthoek 98"/>
          <p:cNvSpPr/>
          <p:nvPr userDrawn="1"/>
        </p:nvSpPr>
        <p:spPr>
          <a:xfrm>
            <a:off x="4378007" y="1093237"/>
            <a:ext cx="3411328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00" name="Afbeelding 9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67" y="1194912"/>
            <a:ext cx="40419" cy="147141"/>
          </a:xfrm>
          <a:prstGeom prst="rect">
            <a:avLst/>
          </a:prstGeom>
        </p:spPr>
      </p:pic>
      <p:sp>
        <p:nvSpPr>
          <p:cNvPr id="101" name="Tijdelijke aanduiding voor afbeelding 157"/>
          <p:cNvSpPr>
            <a:spLocks noGrp="1"/>
          </p:cNvSpPr>
          <p:nvPr>
            <p:ph type="pic" sz="quarter" idx="12"/>
          </p:nvPr>
        </p:nvSpPr>
        <p:spPr>
          <a:xfrm>
            <a:off x="4482097" y="1820334"/>
            <a:ext cx="3197169" cy="1401233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02" name="Tijdelijke aanduiding voor tekst 159"/>
          <p:cNvSpPr>
            <a:spLocks noGrp="1"/>
          </p:cNvSpPr>
          <p:nvPr>
            <p:ph type="body" sz="quarter" idx="13" hasCustomPrompt="1"/>
          </p:nvPr>
        </p:nvSpPr>
        <p:spPr>
          <a:xfrm>
            <a:off x="4483101" y="1169513"/>
            <a:ext cx="30861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3" name="Rechthoek 102"/>
          <p:cNvSpPr/>
          <p:nvPr userDrawn="1"/>
        </p:nvSpPr>
        <p:spPr>
          <a:xfrm>
            <a:off x="8221873" y="1093237"/>
            <a:ext cx="3411328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04" name="Afbeelding 10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833" y="1194912"/>
            <a:ext cx="40419" cy="147141"/>
          </a:xfrm>
          <a:prstGeom prst="rect">
            <a:avLst/>
          </a:prstGeom>
        </p:spPr>
      </p:pic>
      <p:sp>
        <p:nvSpPr>
          <p:cNvPr id="105" name="Tijdelijke aanduiding voor afbeelding 157"/>
          <p:cNvSpPr>
            <a:spLocks noGrp="1"/>
          </p:cNvSpPr>
          <p:nvPr>
            <p:ph type="pic" sz="quarter" idx="14"/>
          </p:nvPr>
        </p:nvSpPr>
        <p:spPr>
          <a:xfrm>
            <a:off x="8325964" y="1820334"/>
            <a:ext cx="3197169" cy="1401233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06" name="Tijdelijke aanduiding voor tekst 159"/>
          <p:cNvSpPr>
            <a:spLocks noGrp="1"/>
          </p:cNvSpPr>
          <p:nvPr>
            <p:ph type="body" sz="quarter" idx="15" hasCustomPrompt="1"/>
          </p:nvPr>
        </p:nvSpPr>
        <p:spPr>
          <a:xfrm>
            <a:off x="8326967" y="1169513"/>
            <a:ext cx="30861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07" name="Rechthoek 106"/>
          <p:cNvSpPr/>
          <p:nvPr userDrawn="1"/>
        </p:nvSpPr>
        <p:spPr>
          <a:xfrm>
            <a:off x="551073" y="3721101"/>
            <a:ext cx="3411328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08" name="Afbeelding 10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33" y="3822776"/>
            <a:ext cx="40419" cy="147141"/>
          </a:xfrm>
          <a:prstGeom prst="rect">
            <a:avLst/>
          </a:prstGeom>
        </p:spPr>
      </p:pic>
      <p:sp>
        <p:nvSpPr>
          <p:cNvPr id="109" name="Tijdelijke aanduiding voor afbeelding 157"/>
          <p:cNvSpPr>
            <a:spLocks noGrp="1"/>
          </p:cNvSpPr>
          <p:nvPr>
            <p:ph type="pic" sz="quarter" idx="16"/>
          </p:nvPr>
        </p:nvSpPr>
        <p:spPr>
          <a:xfrm>
            <a:off x="655164" y="4448198"/>
            <a:ext cx="3197169" cy="1401233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10" name="Tijdelijke aanduiding voor tekst 159"/>
          <p:cNvSpPr>
            <a:spLocks noGrp="1"/>
          </p:cNvSpPr>
          <p:nvPr>
            <p:ph type="body" sz="quarter" idx="17" hasCustomPrompt="1"/>
          </p:nvPr>
        </p:nvSpPr>
        <p:spPr>
          <a:xfrm>
            <a:off x="656167" y="3797377"/>
            <a:ext cx="30861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1" name="Rechthoek 110"/>
          <p:cNvSpPr/>
          <p:nvPr userDrawn="1"/>
        </p:nvSpPr>
        <p:spPr>
          <a:xfrm>
            <a:off x="4378007" y="3721101"/>
            <a:ext cx="3411328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12" name="Afbeelding 1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67" y="3822776"/>
            <a:ext cx="40419" cy="147141"/>
          </a:xfrm>
          <a:prstGeom prst="rect">
            <a:avLst/>
          </a:prstGeom>
        </p:spPr>
      </p:pic>
      <p:sp>
        <p:nvSpPr>
          <p:cNvPr id="113" name="Tijdelijke aanduiding voor afbeelding 157"/>
          <p:cNvSpPr>
            <a:spLocks noGrp="1"/>
          </p:cNvSpPr>
          <p:nvPr>
            <p:ph type="pic" sz="quarter" idx="18"/>
          </p:nvPr>
        </p:nvSpPr>
        <p:spPr>
          <a:xfrm>
            <a:off x="4482097" y="4448198"/>
            <a:ext cx="3197169" cy="1401233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14" name="Tijdelijke aanduiding voor tekst 159"/>
          <p:cNvSpPr>
            <a:spLocks noGrp="1"/>
          </p:cNvSpPr>
          <p:nvPr>
            <p:ph type="body" sz="quarter" idx="19" hasCustomPrompt="1"/>
          </p:nvPr>
        </p:nvSpPr>
        <p:spPr>
          <a:xfrm>
            <a:off x="4483101" y="3797377"/>
            <a:ext cx="30861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115" name="Rechthoek 114"/>
          <p:cNvSpPr/>
          <p:nvPr userDrawn="1"/>
        </p:nvSpPr>
        <p:spPr>
          <a:xfrm>
            <a:off x="8221873" y="3721101"/>
            <a:ext cx="3411328" cy="2234164"/>
          </a:xfrm>
          <a:prstGeom prst="rect">
            <a:avLst/>
          </a:prstGeom>
          <a:noFill/>
          <a:ln w="3810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16" name="Afbeelding 1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833" y="3822776"/>
            <a:ext cx="40419" cy="147141"/>
          </a:xfrm>
          <a:prstGeom prst="rect">
            <a:avLst/>
          </a:prstGeom>
        </p:spPr>
      </p:pic>
      <p:sp>
        <p:nvSpPr>
          <p:cNvPr id="117" name="Tijdelijke aanduiding voor afbeelding 157"/>
          <p:cNvSpPr>
            <a:spLocks noGrp="1"/>
          </p:cNvSpPr>
          <p:nvPr>
            <p:ph type="pic" sz="quarter" idx="20"/>
          </p:nvPr>
        </p:nvSpPr>
        <p:spPr>
          <a:xfrm>
            <a:off x="8325964" y="4448198"/>
            <a:ext cx="3197169" cy="1401233"/>
          </a:xfrm>
        </p:spPr>
        <p:txBody>
          <a:bodyPr/>
          <a:lstStyle>
            <a:lvl1pPr marL="0" indent="0">
              <a:buFont typeface="Arial"/>
              <a:buNone/>
              <a:defRPr sz="733"/>
            </a:lvl1pPr>
          </a:lstStyle>
          <a:p>
            <a:r>
              <a:rPr lang="en-GB" noProof="1"/>
              <a:t>Klik op het pictogram als u een afbeelding wilt toevoegen</a:t>
            </a:r>
          </a:p>
        </p:txBody>
      </p:sp>
      <p:sp>
        <p:nvSpPr>
          <p:cNvPr id="118" name="Tijdelijke aanduiding voor tekst 159"/>
          <p:cNvSpPr>
            <a:spLocks noGrp="1"/>
          </p:cNvSpPr>
          <p:nvPr>
            <p:ph type="body" sz="quarter" idx="21" hasCustomPrompt="1"/>
          </p:nvPr>
        </p:nvSpPr>
        <p:spPr>
          <a:xfrm>
            <a:off x="8326967" y="3797377"/>
            <a:ext cx="3086100" cy="608488"/>
          </a:xfrm>
        </p:spPr>
        <p:txBody>
          <a:bodyPr/>
          <a:lstStyle>
            <a:lvl1pPr marL="0" indent="0">
              <a:buFont typeface="Arial"/>
              <a:buNone/>
              <a:defRPr sz="1200" b="1" cap="all">
                <a:solidFill>
                  <a:schemeClr val="tx2"/>
                </a:solidFill>
                <a:latin typeface="+mj-lt"/>
              </a:defRPr>
            </a:lvl1pPr>
            <a:lvl2pPr marL="482588" indent="0">
              <a:buFont typeface="Arial"/>
              <a:buNone/>
              <a:defRPr sz="1200" b="1">
                <a:solidFill>
                  <a:schemeClr val="tx2"/>
                </a:solidFill>
              </a:defRPr>
            </a:lvl2pPr>
            <a:lvl3pPr marL="1075240" indent="0">
              <a:buFont typeface="Arial"/>
              <a:buNone/>
              <a:defRPr sz="1200" b="1">
                <a:solidFill>
                  <a:schemeClr val="tx2"/>
                </a:solidFill>
              </a:defRPr>
            </a:lvl3pPr>
            <a:lvl4pPr marL="1676358" indent="0">
              <a:buFont typeface="Arial"/>
              <a:buNone/>
              <a:defRPr sz="1200" b="1">
                <a:solidFill>
                  <a:schemeClr val="tx2"/>
                </a:solidFill>
              </a:defRPr>
            </a:lvl4pPr>
            <a:lvl5pPr marL="2269010" indent="0">
              <a:buFont typeface="Arial"/>
              <a:buNone/>
              <a:defRPr sz="12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passen</a:t>
            </a:r>
            <a:endParaRPr lang="en-GB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GB" dirty="0"/>
              <a:t>25 March 2020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fld id="{2EE77F38-9246-4199-BBAD-CC7603AB6EAA}" type="slidenum">
              <a:rPr lang="en-GB" smtClean="0"/>
              <a:pPr/>
              <a:t>‹#›</a:t>
            </a:fld>
            <a:r>
              <a:rPr lang="en-GB" dirty="0"/>
              <a:t> | Property Modelling</a:t>
            </a:r>
          </a:p>
        </p:txBody>
      </p:sp>
    </p:spTree>
    <p:extLst>
      <p:ext uri="{BB962C8B-B14F-4D97-AF65-F5344CB8AC3E}">
        <p14:creationId xmlns:p14="http://schemas.microsoft.com/office/powerpoint/2010/main" val="19773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 userDrawn="1"/>
        </p:nvGrpSpPr>
        <p:grpSpPr>
          <a:xfrm>
            <a:off x="951199" y="1793227"/>
            <a:ext cx="77843" cy="2711040"/>
            <a:chOff x="713399" y="1344920"/>
            <a:chExt cx="58382" cy="2033280"/>
          </a:xfrm>
        </p:grpSpPr>
        <p:pic>
          <p:nvPicPr>
            <p:cNvPr id="5" name="Afbeelding 4" descr="timeline_pijl_wit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399" y="1344920"/>
              <a:ext cx="58382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1207655" y="1617135"/>
            <a:ext cx="9421091" cy="1754717"/>
          </a:xfrm>
          <a:prstGeom prst="rect">
            <a:avLst/>
          </a:prstGeom>
        </p:spPr>
        <p:txBody>
          <a:bodyPr/>
          <a:lstStyle>
            <a:lvl1pPr>
              <a:defRPr sz="40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13920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3394"/>
            <a:ext cx="12192000" cy="514973"/>
          </a:xfrm>
          <a:prstGeom prst="rect">
            <a:avLst/>
          </a:prstGeom>
        </p:spPr>
      </p:pic>
      <p:sp>
        <p:nvSpPr>
          <p:cNvPr id="10" name="Tijdelijke aanduiding voor tekst 9"/>
          <p:cNvSpPr>
            <a:spLocks noGrp="1"/>
          </p:cNvSpPr>
          <p:nvPr>
            <p:ph type="body" sz="quarter" idx="10"/>
          </p:nvPr>
        </p:nvSpPr>
        <p:spPr>
          <a:xfrm>
            <a:off x="1207655" y="3739536"/>
            <a:ext cx="4887383" cy="801344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2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 userDrawn="1"/>
        </p:nvGrpSpPr>
        <p:grpSpPr>
          <a:xfrm>
            <a:off x="951556" y="1793227"/>
            <a:ext cx="77129" cy="2711040"/>
            <a:chOff x="713666" y="1344920"/>
            <a:chExt cx="57847" cy="2033280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66" y="1344920"/>
              <a:ext cx="57847" cy="213591"/>
            </a:xfrm>
            <a:prstGeom prst="rect">
              <a:avLst/>
            </a:prstGeom>
          </p:spPr>
        </p:pic>
        <p:cxnSp>
          <p:nvCxnSpPr>
            <p:cNvPr id="6" name="Rechte verbindingslijn 5"/>
            <p:cNvCxnSpPr/>
            <p:nvPr/>
          </p:nvCxnSpPr>
          <p:spPr>
            <a:xfrm flipV="1">
              <a:off x="728639" y="1651000"/>
              <a:ext cx="0" cy="1727200"/>
            </a:xfrm>
            <a:prstGeom prst="line">
              <a:avLst/>
            </a:prstGeom>
            <a:ln w="63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1207655" y="1617135"/>
            <a:ext cx="9421091" cy="1754717"/>
          </a:xfrm>
          <a:prstGeom prst="rect">
            <a:avLst/>
          </a:prstGeom>
        </p:spPr>
        <p:txBody>
          <a:bodyPr/>
          <a:lstStyle>
            <a:lvl1pPr>
              <a:defRPr sz="4000" b="0" spc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r>
              <a:rPr lang="en-GB" dirty="0" err="1"/>
              <a:t>Klik</a:t>
            </a:r>
            <a:r>
              <a:rPr lang="en-GB" dirty="0"/>
              <a:t> om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7" name="Rechthoek 6"/>
          <p:cNvSpPr/>
          <p:nvPr userDrawn="1"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6139200"/>
            <a:ext cx="12192000" cy="72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4283394"/>
            <a:ext cx="12191991" cy="514973"/>
          </a:xfrm>
          <a:prstGeom prst="rect">
            <a:avLst/>
          </a:prstGeom>
        </p:spPr>
      </p:pic>
      <p:sp>
        <p:nvSpPr>
          <p:cNvPr id="9" name="Tijdelijke aanduiding voor tekst 9"/>
          <p:cNvSpPr>
            <a:spLocks noGrp="1"/>
          </p:cNvSpPr>
          <p:nvPr>
            <p:ph type="body" sz="quarter" idx="10"/>
          </p:nvPr>
        </p:nvSpPr>
        <p:spPr>
          <a:xfrm>
            <a:off x="1207655" y="3739536"/>
            <a:ext cx="4887383" cy="801344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err="1"/>
              <a:t>Klikken</a:t>
            </a:r>
            <a:r>
              <a:rPr lang="en-GB" dirty="0"/>
              <a:t> om de </a:t>
            </a:r>
            <a:r>
              <a:rPr lang="en-GB" dirty="0" err="1"/>
              <a:t>tekststijl</a:t>
            </a:r>
            <a:r>
              <a:rPr lang="en-GB" dirty="0"/>
              <a:t> van het model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05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sldNum="0"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240920" y="6351521"/>
            <a:ext cx="11599799" cy="289080"/>
            <a:chOff x="362466" y="6363319"/>
            <a:chExt cx="11478253" cy="277282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3242" y="6363319"/>
              <a:ext cx="1337477" cy="277282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 userDrawn="1"/>
          </p:nvCxnSpPr>
          <p:spPr>
            <a:xfrm flipH="1">
              <a:off x="362466" y="6524368"/>
              <a:ext cx="9885404" cy="9358"/>
            </a:xfrm>
            <a:prstGeom prst="line">
              <a:avLst/>
            </a:prstGeom>
            <a:ln w="9525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 userDrawn="1">
            <p:ph type="title"/>
          </p:nvPr>
        </p:nvSpPr>
        <p:spPr>
          <a:xfrm>
            <a:off x="362466" y="165443"/>
            <a:ext cx="11478254" cy="8281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62466" y="1334530"/>
            <a:ext cx="11478254" cy="4382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109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5142089"/>
            <a:ext cx="12192000" cy="1715911"/>
            <a:chOff x="0" y="5142089"/>
            <a:chExt cx="12192000" cy="1715911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42089"/>
              <a:ext cx="12192000" cy="171591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3242" y="6363319"/>
              <a:ext cx="1337477" cy="277282"/>
            </a:xfrm>
            <a:prstGeom prst="rect">
              <a:avLst/>
            </a:prstGeom>
          </p:spPr>
        </p:pic>
      </p:grp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62466" y="165443"/>
            <a:ext cx="11478254" cy="8281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</a:t>
            </a:r>
            <a:endParaRPr lang="bg-BG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62466" y="1334530"/>
            <a:ext cx="11478254" cy="43825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3pPr marL="9144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13716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4pPr>
            <a:lvl5pPr marL="1828800" indent="0" algn="l">
              <a:buFontTx/>
              <a:buNone/>
              <a:defRPr sz="16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9660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Levels_clea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362466" y="6363319"/>
            <a:ext cx="11478253" cy="277282"/>
            <a:chOff x="362466" y="6363319"/>
            <a:chExt cx="11478253" cy="277282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3242" y="6363319"/>
              <a:ext cx="1337477" cy="277282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 userDrawn="1"/>
          </p:nvCxnSpPr>
          <p:spPr>
            <a:xfrm flipH="1">
              <a:off x="362466" y="6524368"/>
              <a:ext cx="9885404" cy="9358"/>
            </a:xfrm>
            <a:prstGeom prst="line">
              <a:avLst/>
            </a:prstGeom>
            <a:ln w="9525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61950" y="165443"/>
            <a:ext cx="11479213" cy="8394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361950" y="1343326"/>
            <a:ext cx="11478769" cy="438150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 b="1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05A2A"/>
              </a:buClr>
              <a:buSzPct val="100000"/>
              <a:buFont typeface="Arial" panose="020B0604020202020204" pitchFamily="34" charset="0"/>
              <a:buChar char="•"/>
              <a:defRPr sz="1400" b="1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3050" indent="-171450">
              <a:buClr>
                <a:srgbClr val="F05A2A"/>
              </a:buClr>
              <a:buFont typeface="Courier New" panose="02070309020205020404" pitchFamily="49" charset="0"/>
              <a:buChar char="o"/>
              <a:defRPr sz="1200" b="1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1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2590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s logo with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61950" y="165443"/>
            <a:ext cx="11479213" cy="8394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2089"/>
            <a:ext cx="12192000" cy="1715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242" y="6363319"/>
            <a:ext cx="1337477" cy="277282"/>
          </a:xfrm>
          <a:prstGeom prst="rect">
            <a:avLst/>
          </a:prstGeom>
        </p:spPr>
      </p:pic>
      <p:sp>
        <p:nvSpPr>
          <p:cNvPr id="11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361950" y="1343326"/>
            <a:ext cx="11478769" cy="4381500"/>
          </a:xfrm>
          <a:prstGeom prst="rect">
            <a:avLst/>
          </a:prstGeom>
        </p:spPr>
        <p:txBody>
          <a:bodyPr/>
          <a:lstStyle>
            <a:lvl1pPr>
              <a:defRPr sz="1800" b="1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 sz="1600" b="1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F05A2A"/>
              </a:buClr>
              <a:buSzPct val="100000"/>
              <a:buFont typeface="Arial" panose="020B0604020202020204" pitchFamily="34" charset="0"/>
              <a:buChar char="•"/>
              <a:defRPr sz="1400" b="1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3050" indent="-171450">
              <a:buClr>
                <a:srgbClr val="F05A2A"/>
              </a:buClr>
              <a:buFont typeface="Courier New" panose="02070309020205020404" pitchFamily="49" charset="0"/>
              <a:buChar char="o"/>
              <a:defRPr sz="1200" b="1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 b="1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2743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onten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0" y="5142089"/>
            <a:ext cx="12192000" cy="1715911"/>
            <a:chOff x="0" y="5142089"/>
            <a:chExt cx="12192000" cy="1715911"/>
          </a:xfrm>
        </p:grpSpPr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42089"/>
              <a:ext cx="12192000" cy="171591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3242" y="6363319"/>
              <a:ext cx="1337477" cy="277282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466" y="1343408"/>
            <a:ext cx="5501439" cy="4946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274084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466" y="1944901"/>
            <a:ext cx="5501439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  <a:endParaRPr lang="bg-BG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62466" y="165443"/>
            <a:ext cx="11478254" cy="8281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</a:t>
            </a:r>
            <a:endParaRPr lang="bg-BG"/>
          </a:p>
        </p:txBody>
      </p:sp>
      <p:sp>
        <p:nvSpPr>
          <p:cNvPr id="22" name="Text Placeholder 2"/>
          <p:cNvSpPr>
            <a:spLocks noGrp="1"/>
          </p:cNvSpPr>
          <p:nvPr userDrawn="1">
            <p:ph type="body" idx="10"/>
          </p:nvPr>
        </p:nvSpPr>
        <p:spPr>
          <a:xfrm>
            <a:off x="6320054" y="1353195"/>
            <a:ext cx="5501439" cy="4946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274084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3"/>
          <p:cNvSpPr>
            <a:spLocks noGrp="1"/>
          </p:cNvSpPr>
          <p:nvPr userDrawn="1">
            <p:ph sz="half" idx="11"/>
          </p:nvPr>
        </p:nvSpPr>
        <p:spPr>
          <a:xfrm>
            <a:off x="6320054" y="1954688"/>
            <a:ext cx="5501439" cy="3684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674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23.jpg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02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6" r:id="rId4"/>
    <p:sldLayoutId id="2147483652" r:id="rId5"/>
    <p:sldLayoutId id="2147483651" r:id="rId6"/>
    <p:sldLayoutId id="2147483666" r:id="rId7"/>
    <p:sldLayoutId id="2147483667" r:id="rId8"/>
    <p:sldLayoutId id="2147483653" r:id="rId9"/>
    <p:sldLayoutId id="2147483654" r:id="rId10"/>
    <p:sldLayoutId id="2147483660" r:id="rId11"/>
    <p:sldLayoutId id="2147483661" r:id="rId12"/>
    <p:sldLayoutId id="2147483668" r:id="rId13"/>
    <p:sldLayoutId id="2147483669" r:id="rId14"/>
    <p:sldLayoutId id="2147483670" r:id="rId15"/>
    <p:sldLayoutId id="2147483671" r:id="rId16"/>
    <p:sldLayoutId id="2147483655" r:id="rId17"/>
    <p:sldLayoutId id="2147483662" r:id="rId18"/>
    <p:sldLayoutId id="2147483657" r:id="rId19"/>
    <p:sldLayoutId id="2147483663" r:id="rId20"/>
    <p:sldLayoutId id="2147483664" r:id="rId21"/>
    <p:sldLayoutId id="2147483672" r:id="rId22"/>
    <p:sldLayoutId id="2147483673" r:id="rId23"/>
    <p:sldLayoutId id="2147483674" r:id="rId24"/>
    <p:sldLayoutId id="2147483676" r:id="rId25"/>
    <p:sldLayoutId id="2147483677" r:id="rId26"/>
    <p:sldLayoutId id="2147483712" r:id="rId27"/>
    <p:sldLayoutId id="2147483713" r:id="rId28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564181" y="6490659"/>
            <a:ext cx="5531819" cy="224541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>
              <a:defRPr lang="nl-NL" sz="733" b="1">
                <a:latin typeface="Arial" pitchFamily="34" charset="0"/>
                <a:cs typeface="Arial" pitchFamily="34" charset="0"/>
              </a:defRPr>
            </a:lvl1pPr>
          </a:lstStyle>
          <a:p>
            <a:fld id="{CAEF0035-D0EC-4A04-8150-905D0EB697A8}" type="slidenum">
              <a:rPr lang="en-GB" smtClean="0"/>
              <a:pPr/>
              <a:t>‹#›</a:t>
            </a:fld>
            <a:r>
              <a:rPr lang="en-GB" dirty="0"/>
              <a:t> | Property Modelling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64181" y="6490659"/>
            <a:ext cx="5531819" cy="224541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33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0A1B602-CD3E-AC41-8242-DD367490E7D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564181" y="1197733"/>
            <a:ext cx="11068800" cy="9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2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64181" y="2328333"/>
            <a:ext cx="11068800" cy="411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2"/>
          </p:nvPr>
        </p:nvSpPr>
        <p:spPr>
          <a:xfrm>
            <a:off x="9558528" y="6489600"/>
            <a:ext cx="2074672" cy="225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lang="nl-NL" sz="733" b="1" smtClean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/>
              <a:t>25 March 2020</a:t>
            </a:r>
          </a:p>
        </p:txBody>
      </p:sp>
    </p:spTree>
    <p:extLst>
      <p:ext uri="{BB962C8B-B14F-4D97-AF65-F5344CB8AC3E}">
        <p14:creationId xmlns:p14="http://schemas.microsoft.com/office/powerpoint/2010/main" val="92478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/>
  <p:txStyles>
    <p:titleStyle>
      <a:lvl1pPr algn="l" defTabSz="609585" rtl="0" eaLnBrk="1" latinLnBrk="0" hangingPunct="1">
        <a:spcBef>
          <a:spcPct val="0"/>
        </a:spcBef>
        <a:buNone/>
        <a:defRPr sz="3067" b="0" kern="1200" cap="all" spc="0" baseline="0">
          <a:solidFill>
            <a:schemeClr val="tx2"/>
          </a:solidFill>
          <a:latin typeface="Arial Black"/>
          <a:ea typeface="+mj-ea"/>
          <a:cs typeface="Arial Black"/>
        </a:defRPr>
      </a:lvl1pPr>
    </p:titleStyle>
    <p:bodyStyle>
      <a:lvl1pPr marL="237061" indent="-237061" algn="l" defTabSz="609585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867" kern="1200">
          <a:solidFill>
            <a:schemeClr val="tx1"/>
          </a:solidFill>
          <a:latin typeface="Arial"/>
          <a:ea typeface="+mn-ea"/>
          <a:cs typeface="Arial"/>
        </a:defRPr>
      </a:lvl1pPr>
      <a:lvl2pPr marL="719649" indent="-237061" algn="l" defTabSz="609585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867" kern="1200">
          <a:solidFill>
            <a:schemeClr val="tx1"/>
          </a:solidFill>
          <a:latin typeface="Arial"/>
          <a:ea typeface="+mn-ea"/>
          <a:cs typeface="Arial"/>
        </a:defRPr>
      </a:lvl2pPr>
      <a:lvl3pPr marL="1312301" indent="-237061" algn="l" defTabSz="609585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867" kern="1200">
          <a:solidFill>
            <a:schemeClr val="tx1"/>
          </a:solidFill>
          <a:latin typeface="Arial"/>
          <a:ea typeface="+mn-ea"/>
          <a:cs typeface="Arial"/>
        </a:defRPr>
      </a:lvl3pPr>
      <a:lvl4pPr marL="1913419" indent="-237061" algn="l" defTabSz="609585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867" kern="1200">
          <a:solidFill>
            <a:schemeClr val="tx1"/>
          </a:solidFill>
          <a:latin typeface="Arial"/>
          <a:ea typeface="+mn-ea"/>
          <a:cs typeface="Arial"/>
        </a:defRPr>
      </a:lvl4pPr>
      <a:lvl5pPr marL="2514537" indent="-245527" algn="l" defTabSz="609585" rtl="0" eaLnBrk="1" latinLnBrk="0" hangingPunct="1">
        <a:spcBef>
          <a:spcPct val="20000"/>
        </a:spcBef>
        <a:buSzPct val="100000"/>
        <a:buFontTx/>
        <a:buBlip>
          <a:blip r:embed="rId17"/>
        </a:buBlip>
        <a:defRPr sz="18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g"/><Relationship Id="rId9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jpeg"/><Relationship Id="rId5" Type="http://schemas.openxmlformats.org/officeDocument/2006/relationships/image" Target="../media/image49.png"/><Relationship Id="rId10" Type="http://schemas.openxmlformats.org/officeDocument/2006/relationships/image" Target="../media/image60.jpe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4F764DBE-69C6-4ACF-83BB-BE412B621C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7275" y="2220544"/>
            <a:ext cx="9067445" cy="1836764"/>
          </a:xfrm>
        </p:spPr>
        <p:txBody>
          <a:bodyPr/>
          <a:lstStyle/>
          <a:p>
            <a:pPr algn="l"/>
            <a:r>
              <a:rPr lang="nb-NO" dirty="0"/>
              <a:t>Linked Data/Semantic Web</a:t>
            </a:r>
            <a:endParaRPr lang="bg-BG" sz="2400" b="1" dirty="0"/>
          </a:p>
        </p:txBody>
      </p:sp>
    </p:spTree>
    <p:extLst>
      <p:ext uri="{BB962C8B-B14F-4D97-AF65-F5344CB8AC3E}">
        <p14:creationId xmlns:p14="http://schemas.microsoft.com/office/powerpoint/2010/main" val="386556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">
            <a:extLst>
              <a:ext uri="{FF2B5EF4-FFF2-40B4-BE49-F238E27FC236}">
                <a16:creationId xmlns:a16="http://schemas.microsoft.com/office/drawing/2014/main" id="{4B7BC039-4CF8-4ED3-B721-FE464CCB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241" y="2875993"/>
            <a:ext cx="6443517" cy="553007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does this fit with Linked Data?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9734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527EC-9372-4C15-A14C-8991F8CF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841757" y="-65706"/>
            <a:ext cx="7046903" cy="6622071"/>
          </a:xfrm>
          <a:prstGeom prst="rect">
            <a:avLst/>
          </a:prstGeom>
        </p:spPr>
      </p:pic>
      <p:sp>
        <p:nvSpPr>
          <p:cNvPr id="35" name="Title 3">
            <a:extLst>
              <a:ext uri="{FF2B5EF4-FFF2-40B4-BE49-F238E27FC236}">
                <a16:creationId xmlns:a16="http://schemas.microsoft.com/office/drawing/2014/main" id="{4B7BC039-4CF8-4ED3-B721-FE464CCB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1267" y="2509572"/>
            <a:ext cx="7956197" cy="1241111"/>
          </a:xfrm>
        </p:spPr>
        <p:txBody>
          <a:bodyPr>
            <a:normAutofit/>
          </a:bodyPr>
          <a:lstStyle/>
          <a:p>
            <a:r>
              <a:rPr lang="en-GB" sz="2400" dirty="0"/>
              <a:t>WI 442021: </a:t>
            </a:r>
            <a:br>
              <a:rPr lang="en-GB" sz="2400" dirty="0"/>
            </a:br>
            <a:r>
              <a:rPr lang="en-GB" sz="2400" dirty="0"/>
              <a:t>Semantic Modelling and Linking Standard (SMLS) for data integration in the built environment</a:t>
            </a:r>
            <a:endParaRPr lang="bg-BG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2210EE-0452-40CD-A9E3-44FDD79E2081}"/>
              </a:ext>
            </a:extLst>
          </p:cNvPr>
          <p:cNvSpPr txBox="1"/>
          <p:nvPr/>
        </p:nvSpPr>
        <p:spPr>
          <a:xfrm>
            <a:off x="2102572" y="1236759"/>
            <a:ext cx="2785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accent5">
                    <a:lumMod val="75000"/>
                  </a:schemeClr>
                </a:solidFill>
              </a:rPr>
              <a:t>TC 442</a:t>
            </a:r>
          </a:p>
        </p:txBody>
      </p:sp>
      <p:pic>
        <p:nvPicPr>
          <p:cNvPr id="2050" name="Picture 2" descr="Image result for cen logo">
            <a:extLst>
              <a:ext uri="{FF2B5EF4-FFF2-40B4-BE49-F238E27FC236}">
                <a16:creationId xmlns:a16="http://schemas.microsoft.com/office/drawing/2014/main" id="{FE603E9C-699F-482D-A02C-B0DE0769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10" y="378547"/>
            <a:ext cx="1780262" cy="144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4A53F63-A757-4F9D-8A6F-A1C00DE6F3C3}"/>
              </a:ext>
            </a:extLst>
          </p:cNvPr>
          <p:cNvSpPr txBox="1">
            <a:spLocks/>
          </p:cNvSpPr>
          <p:nvPr/>
        </p:nvSpPr>
        <p:spPr>
          <a:xfrm>
            <a:off x="2951266" y="3744295"/>
            <a:ext cx="7956197" cy="12411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bg-BG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91A93F-86E7-4F14-82AA-C43423E42772}"/>
              </a:ext>
            </a:extLst>
          </p:cNvPr>
          <p:cNvCxnSpPr>
            <a:cxnSpLocks/>
          </p:cNvCxnSpPr>
          <p:nvPr/>
        </p:nvCxnSpPr>
        <p:spPr>
          <a:xfrm flipV="1">
            <a:off x="531119" y="2107370"/>
            <a:ext cx="439678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94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527EC-9372-4C15-A14C-8991F8CF75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2841757" y="-65706"/>
            <a:ext cx="7046903" cy="6652671"/>
          </a:xfrm>
          <a:prstGeom prst="rect">
            <a:avLst/>
          </a:prstGeom>
        </p:spPr>
      </p:pic>
      <p:pic>
        <p:nvPicPr>
          <p:cNvPr id="2050" name="Picture 2" descr="Image result for cen logo">
            <a:extLst>
              <a:ext uri="{FF2B5EF4-FFF2-40B4-BE49-F238E27FC236}">
                <a16:creationId xmlns:a16="http://schemas.microsoft.com/office/drawing/2014/main" id="{FE603E9C-699F-482D-A02C-B0DE0769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10" y="378547"/>
            <a:ext cx="1780262" cy="144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6D6617-1F76-4431-826A-B2E2B5D2241F}"/>
              </a:ext>
            </a:extLst>
          </p:cNvPr>
          <p:cNvCxnSpPr>
            <a:cxnSpLocks/>
          </p:cNvCxnSpPr>
          <p:nvPr/>
        </p:nvCxnSpPr>
        <p:spPr>
          <a:xfrm>
            <a:off x="4927904" y="4580296"/>
            <a:ext cx="0" cy="586509"/>
          </a:xfrm>
          <a:prstGeom prst="straightConnector1">
            <a:avLst/>
          </a:prstGeom>
          <a:ln w="60325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BE4B72-9C91-4D67-8DF2-1C627415B101}"/>
              </a:ext>
            </a:extLst>
          </p:cNvPr>
          <p:cNvCxnSpPr>
            <a:cxnSpLocks/>
          </p:cNvCxnSpPr>
          <p:nvPr/>
        </p:nvCxnSpPr>
        <p:spPr>
          <a:xfrm flipV="1">
            <a:off x="531119" y="2107370"/>
            <a:ext cx="439678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47C02A-6FF1-4748-B140-2E3F8EAC1B3C}"/>
              </a:ext>
            </a:extLst>
          </p:cNvPr>
          <p:cNvCxnSpPr>
            <a:cxnSpLocks/>
          </p:cNvCxnSpPr>
          <p:nvPr/>
        </p:nvCxnSpPr>
        <p:spPr>
          <a:xfrm>
            <a:off x="4927904" y="3560844"/>
            <a:ext cx="0" cy="586509"/>
          </a:xfrm>
          <a:prstGeom prst="straightConnector1">
            <a:avLst/>
          </a:prstGeom>
          <a:ln w="60325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8BC475-5C05-4E67-A059-B56EF69F5606}"/>
              </a:ext>
            </a:extLst>
          </p:cNvPr>
          <p:cNvCxnSpPr>
            <a:cxnSpLocks/>
          </p:cNvCxnSpPr>
          <p:nvPr/>
        </p:nvCxnSpPr>
        <p:spPr>
          <a:xfrm>
            <a:off x="7097610" y="3560844"/>
            <a:ext cx="0" cy="1614838"/>
          </a:xfrm>
          <a:prstGeom prst="straightConnector1">
            <a:avLst/>
          </a:prstGeom>
          <a:ln w="60325"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CEED09-58E5-4516-B9B9-EB1854C191B4}"/>
              </a:ext>
            </a:extLst>
          </p:cNvPr>
          <p:cNvSpPr txBox="1"/>
          <p:nvPr/>
        </p:nvSpPr>
        <p:spPr>
          <a:xfrm>
            <a:off x="2102572" y="1236759"/>
            <a:ext cx="2785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accent5">
                    <a:lumMod val="75000"/>
                  </a:schemeClr>
                </a:solidFill>
              </a:rPr>
              <a:t>TC 442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72B5F8DB-D842-41E6-8453-357DAC932A9C}"/>
              </a:ext>
            </a:extLst>
          </p:cNvPr>
          <p:cNvSpPr txBox="1">
            <a:spLocks/>
          </p:cNvSpPr>
          <p:nvPr/>
        </p:nvSpPr>
        <p:spPr>
          <a:xfrm>
            <a:off x="2951267" y="2509572"/>
            <a:ext cx="7956197" cy="12411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 sz="2400" dirty="0"/>
              <a:t>WI 442021: </a:t>
            </a:r>
            <a:br>
              <a:rPr lang="en-GB" sz="2400" dirty="0"/>
            </a:br>
            <a:r>
              <a:rPr lang="en-GB" sz="2400" dirty="0"/>
              <a:t>Semantic Modelling and Linking Standard (SMLS) for data integration in the built environment</a:t>
            </a:r>
            <a:endParaRPr lang="bg-BG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3836F-CD12-4047-A2DD-9DEC746DE5FB}"/>
              </a:ext>
            </a:extLst>
          </p:cNvPr>
          <p:cNvSpPr txBox="1"/>
          <p:nvPr/>
        </p:nvSpPr>
        <p:spPr>
          <a:xfrm>
            <a:off x="2944239" y="3728007"/>
            <a:ext cx="6841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GB" sz="2400" dirty="0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ISO 23386, Methodology to create properties</a:t>
            </a:r>
            <a:br>
              <a:rPr lang="en-GB" sz="2400" dirty="0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2400" dirty="0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2400" dirty="0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dirty="0">
                <a:solidFill>
                  <a:srgbClr val="2740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ISO 23387, Structure for Data Templates</a:t>
            </a:r>
          </a:p>
        </p:txBody>
      </p:sp>
    </p:spTree>
    <p:extLst>
      <p:ext uri="{BB962C8B-B14F-4D97-AF65-F5344CB8AC3E}">
        <p14:creationId xmlns:p14="http://schemas.microsoft.com/office/powerpoint/2010/main" val="405359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">
            <a:extLst>
              <a:ext uri="{FF2B5EF4-FFF2-40B4-BE49-F238E27FC236}">
                <a16:creationId xmlns:a16="http://schemas.microsoft.com/office/drawing/2014/main" id="{4B7BC039-4CF8-4ED3-B721-FE464CCB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12006-3 - Framework for object-oriented information</a:t>
            </a:r>
            <a:endParaRPr lang="bg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CA047D-AF77-49E5-99A8-479E3A67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21" y="1234935"/>
            <a:ext cx="3114157" cy="438813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8E2F61-1B5D-47F5-938F-AD3327EA8DFF}"/>
              </a:ext>
            </a:extLst>
          </p:cNvPr>
          <p:cNvCxnSpPr>
            <a:cxnSpLocks/>
          </p:cNvCxnSpPr>
          <p:nvPr/>
        </p:nvCxnSpPr>
        <p:spPr>
          <a:xfrm>
            <a:off x="5685673" y="2571460"/>
            <a:ext cx="136698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DE6D89-D6F5-45F5-9AA2-63CC15E54E25}"/>
              </a:ext>
            </a:extLst>
          </p:cNvPr>
          <p:cNvCxnSpPr>
            <a:cxnSpLocks/>
          </p:cNvCxnSpPr>
          <p:nvPr/>
        </p:nvCxnSpPr>
        <p:spPr>
          <a:xfrm>
            <a:off x="5685673" y="4339116"/>
            <a:ext cx="136698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7A595B-A9A2-4CA7-9DE9-18D106B859F9}"/>
              </a:ext>
            </a:extLst>
          </p:cNvPr>
          <p:cNvSpPr txBox="1"/>
          <p:nvPr/>
        </p:nvSpPr>
        <p:spPr>
          <a:xfrm>
            <a:off x="7972253" y="2279072"/>
            <a:ext cx="1607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EXPRESS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C08B5-3346-470E-A6FA-79E85D766BFC}"/>
              </a:ext>
            </a:extLst>
          </p:cNvPr>
          <p:cNvSpPr txBox="1"/>
          <p:nvPr/>
        </p:nvSpPr>
        <p:spPr>
          <a:xfrm>
            <a:off x="7972253" y="4046728"/>
            <a:ext cx="2131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Linked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097A3-A525-4B41-BDDE-918ED8BB6E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841757" y="-65706"/>
            <a:ext cx="7046903" cy="662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0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12CB41-DC06-4C67-962A-36C98103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00" y="166225"/>
            <a:ext cx="11068800" cy="960000"/>
          </a:xfrm>
        </p:spPr>
        <p:txBody>
          <a:bodyPr/>
          <a:lstStyle/>
          <a:p>
            <a:r>
              <a:rPr lang="en-GB" dirty="0"/>
              <a:t>Example (OWL / Turtle)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FE77A9-E0D9-4184-B925-6E38349A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r>
              <a:rPr lang="en-GB" dirty="0">
                <a:solidFill>
                  <a:prstClr val="black"/>
                </a:solidFill>
              </a:rPr>
              <a:t>25 March 2020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F7BFBD7-DD42-4CD4-9523-23F1DA6C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fld id="{FA7E2D22-F656-411F-AF13-7191D0FBD488}" type="slidenum">
              <a:rPr lang="en-GB">
                <a:solidFill>
                  <a:prstClr val="black"/>
                </a:solidFill>
              </a:rPr>
              <a:pPr defTabSz="609585"/>
              <a:t>14</a:t>
            </a:fld>
            <a:r>
              <a:rPr lang="en-GB" dirty="0">
                <a:solidFill>
                  <a:prstClr val="black"/>
                </a:solidFill>
              </a:rPr>
              <a:t> | Property Modelling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F335E04-1345-4E50-BED0-3F513A8AB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00" y="947550"/>
            <a:ext cx="12014507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ex:Door</a:t>
            </a:r>
            <a:r>
              <a:rPr lang="en-GB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owl:Class .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ex:height</a:t>
            </a:r>
            <a:r>
              <a:rPr lang="en-GB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 a owl:ObjectProperty ;</a:t>
            </a:r>
          </a:p>
          <a:p>
            <a:pPr marL="245527" lvl="1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rdfs:range 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smls:QuantityValue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GB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smls:quantityKind</a:t>
            </a:r>
            <a:r>
              <a:rPr lang="en-GB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quantitykind:Length</a:t>
            </a:r>
            <a:r>
              <a:rPr lang="en-GB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ex:clearOpeningHeight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owl:ObjectProperty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skos:definition “height measured from top threshold to bottom of </a:t>
            </a:r>
            <a:r>
              <a:rPr lang="en-GB" sz="16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stop”@en</a:t>
            </a:r>
            <a:r>
              <a:rPr lang="en-GB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rdfs:subPropertyOf 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ex:height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GB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rdfs:domain 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ex:Door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b="1" dirty="0">
                <a:solidFill>
                  <a:schemeClr val="accent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GB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rdfs:seeAlso "EN12519" ; -- example external reference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b="1" dirty="0">
                <a:solidFill>
                  <a:schemeClr val="accent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pdt:languageCode</a:t>
            </a:r>
            <a:r>
              <a:rPr lang="en-GB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nace:FR</a:t>
            </a:r>
            <a:r>
              <a:rPr lang="en-GB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 </a:t>
            </a:r>
            <a:r>
              <a:rPr lang="en-GB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-- example CEN PDT meta-data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</a:t>
            </a:r>
            <a:r>
              <a:rPr lang="en-GB" sz="1600" b="1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pdt:dateOfVersion</a:t>
            </a:r>
            <a:r>
              <a:rPr lang="en-GB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“2019-11-06T16:10” . -- example CEN PDT meta-data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ex:Door_1</a:t>
            </a:r>
            <a:r>
              <a:rPr lang="en-GB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ex:Door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ex:ClearOpeningHeight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rdf:value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2.40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GB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smls:unit</a:t>
            </a:r>
            <a:r>
              <a:rPr lang="en-GB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unit:M ;</a:t>
            </a:r>
            <a:endParaRPr lang="en-GB" sz="16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                     </a:t>
            </a:r>
            <a:r>
              <a:rPr lang="en-GB" sz="1600" b="1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ex:hasAccuracy</a:t>
            </a:r>
            <a:r>
              <a:rPr lang="en-GB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85.5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                     </a:t>
            </a:r>
            <a:r>
              <a:rPr lang="en-GB" sz="1600" b="1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ex:measuredBy</a:t>
            </a:r>
            <a:r>
              <a:rPr lang="en-GB" sz="16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“Somebody" </a:t>
            </a:r>
            <a:r>
              <a:rPr lang="en-GB" sz="1600" dirty="0">
                <a:latin typeface="Courier New" panose="02070309020205020404" pitchFamily="49" charset="0"/>
                <a:cs typeface="Times New Roman" panose="02020603050405020304" pitchFamily="18" charset="0"/>
              </a:rPr>
              <a:t>; ] .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ex:PropertyDefSet_1</a:t>
            </a:r>
            <a:r>
              <a:rPr lang="en-GB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rdfs:Container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GB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rdfs:member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ex:clearOpeningHeight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GB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7055DE9-5886-4A8C-8FC3-D5A7112F7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2" r="33904"/>
          <a:stretch/>
        </p:blipFill>
        <p:spPr>
          <a:xfrm>
            <a:off x="10150551" y="2645857"/>
            <a:ext cx="1782677" cy="3601339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5E3EB3FB-0877-4B1F-AED3-70EC9E2062E9}"/>
              </a:ext>
            </a:extLst>
          </p:cNvPr>
          <p:cNvSpPr/>
          <p:nvPr/>
        </p:nvSpPr>
        <p:spPr>
          <a:xfrm>
            <a:off x="4654116" y="2143397"/>
            <a:ext cx="6096000" cy="37965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09585"/>
            <a:r>
              <a:rPr lang="en-GB" sz="1867" dirty="0">
                <a:solidFill>
                  <a:prstClr val="black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678E655-3DF5-40F7-AB8F-910053FB1BDB}"/>
              </a:ext>
            </a:extLst>
          </p:cNvPr>
          <p:cNvSpPr txBox="1"/>
          <p:nvPr/>
        </p:nvSpPr>
        <p:spPr>
          <a:xfrm>
            <a:off x="7931903" y="1550483"/>
            <a:ext cx="235513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GB" sz="2133" dirty="0">
                <a:solidFill>
                  <a:prstClr val="black"/>
                </a:solidFill>
                <a:latin typeface="Arial"/>
              </a:rPr>
              <a:t>Meta-data in </a:t>
            </a:r>
            <a:r>
              <a:rPr lang="en-GB" sz="2133" b="1" dirty="0">
                <a:solidFill>
                  <a:prstClr val="black"/>
                </a:solidFill>
                <a:latin typeface="Arial"/>
              </a:rPr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301530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46800" y="41734"/>
            <a:ext cx="11479212" cy="828675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Precast concrete bridge element</a:t>
            </a:r>
            <a:endParaRPr lang="bg-BG" sz="30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286DA6-FC70-4345-B485-5565EC58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072"/>
            <a:ext cx="12192000" cy="59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46800" y="41734"/>
            <a:ext cx="11479212" cy="828675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Linking Rule Set</a:t>
            </a:r>
            <a:endParaRPr lang="bg-BG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EA44C-BED7-4157-ACCD-E859FE0A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59" y="635843"/>
            <a:ext cx="8293526" cy="53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1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46800" y="41734"/>
            <a:ext cx="11479212" cy="828675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Precast concrete bridge element</a:t>
            </a:r>
            <a:endParaRPr lang="bg-BG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4CC54-BFBD-42C7-9BDF-875C8473B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92" y="569589"/>
            <a:ext cx="6985359" cy="3022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AB54B3-EBDA-4FCA-AEAE-EB0A41282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44612"/>
            <a:ext cx="12192000" cy="16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34398" y="3014926"/>
            <a:ext cx="4923203" cy="82814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Thank you for the attention!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4D014-B1EB-47FC-9C35-4CD7CCCEB8D6}"/>
              </a:ext>
            </a:extLst>
          </p:cNvPr>
          <p:cNvSpPr txBox="1"/>
          <p:nvPr/>
        </p:nvSpPr>
        <p:spPr>
          <a:xfrm>
            <a:off x="955083" y="5495087"/>
            <a:ext cx="161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HKongsgaard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FA6E1-D0E2-42CD-B7BA-C35DCE20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51" y="5497936"/>
            <a:ext cx="369332" cy="369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48457-C1EC-4F61-9EC2-D9A5BE71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87" y="4880902"/>
            <a:ext cx="625060" cy="535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A930BC-09CF-42C9-8ED3-DF0B91D2A7B0}"/>
              </a:ext>
            </a:extLst>
          </p:cNvPr>
          <p:cNvSpPr txBox="1"/>
          <p:nvPr/>
        </p:nvSpPr>
        <p:spPr>
          <a:xfrm>
            <a:off x="1009009" y="4967448"/>
            <a:ext cx="250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kongsgard@cobuilder.no</a:t>
            </a:r>
          </a:p>
        </p:txBody>
      </p:sp>
    </p:spTree>
    <p:extLst>
      <p:ext uri="{BB962C8B-B14F-4D97-AF65-F5344CB8AC3E}">
        <p14:creationId xmlns:p14="http://schemas.microsoft.com/office/powerpoint/2010/main" val="1322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58A3ED-161C-45E6-B86A-937807B5451A}"/>
              </a:ext>
            </a:extLst>
          </p:cNvPr>
          <p:cNvSpPr txBox="1"/>
          <p:nvPr/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+mj-lt"/>
                <a:ea typeface="+mj-ea"/>
                <a:cs typeface="+mj-cs"/>
              </a:rPr>
              <a:t>Henning Kongsgård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latin typeface="+mj-lt"/>
                <a:ea typeface="+mj-ea"/>
                <a:cs typeface="+mj-cs"/>
              </a:rPr>
              <a:t>Chief Enterprise Architect, Cobuilder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99AB0B1-630C-4BA8-941A-493F29BDD86C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7EFB2E-B297-4E78-BAF9-71F5B7AECD3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7892EF-A3DB-40AA-96F2-663ED793741D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 dirty="0"/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F9D9F6F-4C53-4C42-8BBD-3D0739DCA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8" y="944056"/>
            <a:ext cx="4136987" cy="41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9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It’s all about data. </a:t>
            </a:r>
          </a:p>
          <a:p>
            <a:r>
              <a:rPr lang="en-US" sz="1800" dirty="0"/>
              <a:t>Fit-for-purpose and accurate product data improves quality of service, time to market and reduces time, cost and environmental footprint</a:t>
            </a:r>
          </a:p>
        </p:txBody>
      </p:sp>
    </p:spTree>
    <p:extLst>
      <p:ext uri="{BB962C8B-B14F-4D97-AF65-F5344CB8AC3E}">
        <p14:creationId xmlns:p14="http://schemas.microsoft.com/office/powerpoint/2010/main" val="44333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18F31582-C97D-4B71-8658-F8323D5B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702" y="3196564"/>
            <a:ext cx="3522596" cy="464872"/>
          </a:xfrm>
        </p:spPr>
        <p:txBody>
          <a:bodyPr>
            <a:noAutofit/>
          </a:bodyPr>
          <a:lstStyle/>
          <a:p>
            <a:r>
              <a:rPr lang="en-GB" sz="3600" dirty="0"/>
              <a:t>Why standards?</a:t>
            </a:r>
            <a:br>
              <a:rPr lang="en-GB" sz="36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3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Image result for bim model">
            <a:extLst>
              <a:ext uri="{FF2B5EF4-FFF2-40B4-BE49-F238E27FC236}">
                <a16:creationId xmlns:a16="http://schemas.microsoft.com/office/drawing/2014/main" id="{A9C37DC6-F083-40C1-AE5C-BF4E9055D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57" y="1663480"/>
            <a:ext cx="4516208" cy="33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BD9A2-8E53-492C-A788-5E8604642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88" y="2704210"/>
            <a:ext cx="1421914" cy="1421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EC78C-5BFF-4726-837B-33798E95B3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79" y="3935533"/>
            <a:ext cx="1365733" cy="743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05ED7-A60E-4ADB-97CC-5663EC2BF0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5" y="1428620"/>
            <a:ext cx="1361581" cy="420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0FC35C-1D92-4B8E-914C-3C81191CAD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" y="475114"/>
            <a:ext cx="957360" cy="531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87C33A-051B-4E15-8F57-C975CBD22F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89" y="5008205"/>
            <a:ext cx="1647513" cy="4181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FA6E28-03D2-43EF-8C6C-44FFA5E978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19" y="2186064"/>
            <a:ext cx="570053" cy="82916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BA69180-47CF-40DC-9A27-944B54015B90}"/>
              </a:ext>
            </a:extLst>
          </p:cNvPr>
          <p:cNvGrpSpPr/>
          <p:nvPr/>
        </p:nvGrpSpPr>
        <p:grpSpPr>
          <a:xfrm>
            <a:off x="3833767" y="485183"/>
            <a:ext cx="2753687" cy="511729"/>
            <a:chOff x="3833767" y="485183"/>
            <a:chExt cx="2753687" cy="51172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A29E36E-5D80-4927-B32B-4BDADC91B5F3}"/>
                </a:ext>
              </a:extLst>
            </p:cNvPr>
            <p:cNvSpPr/>
            <p:nvPr/>
          </p:nvSpPr>
          <p:spPr>
            <a:xfrm>
              <a:off x="3833767" y="485183"/>
              <a:ext cx="2753687" cy="511729"/>
            </a:xfrm>
            <a:prstGeom prst="roundRect">
              <a:avLst/>
            </a:prstGeom>
            <a:solidFill>
              <a:srgbClr val="261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8B17DB-B8BF-4E09-A72A-1EBC007ED9E7}"/>
                </a:ext>
              </a:extLst>
            </p:cNvPr>
            <p:cNvSpPr txBox="1"/>
            <p:nvPr/>
          </p:nvSpPr>
          <p:spPr>
            <a:xfrm>
              <a:off x="4069176" y="571770"/>
              <a:ext cx="22828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Thermal Transmittance</a:t>
              </a:r>
              <a:endParaRPr lang="bg-BG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3EA01A-8DB6-4E2D-9313-5D7407CCC5D4}"/>
              </a:ext>
            </a:extLst>
          </p:cNvPr>
          <p:cNvGrpSpPr/>
          <p:nvPr/>
        </p:nvGrpSpPr>
        <p:grpSpPr>
          <a:xfrm>
            <a:off x="3833767" y="1381767"/>
            <a:ext cx="2753687" cy="511729"/>
            <a:chOff x="3833767" y="1381767"/>
            <a:chExt cx="2753687" cy="51172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8C7AC93-2E36-4E0B-9F75-EA94641DF2EE}"/>
                </a:ext>
              </a:extLst>
            </p:cNvPr>
            <p:cNvSpPr/>
            <p:nvPr/>
          </p:nvSpPr>
          <p:spPr>
            <a:xfrm>
              <a:off x="3833767" y="1381767"/>
              <a:ext cx="2753687" cy="511729"/>
            </a:xfrm>
            <a:prstGeom prst="roundRect">
              <a:avLst/>
            </a:prstGeom>
            <a:solidFill>
              <a:srgbClr val="261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6E8CBA-2F94-48A1-8996-07E59414A068}"/>
                </a:ext>
              </a:extLst>
            </p:cNvPr>
            <p:cNvSpPr txBox="1"/>
            <p:nvPr/>
          </p:nvSpPr>
          <p:spPr>
            <a:xfrm>
              <a:off x="4524364" y="1468354"/>
              <a:ext cx="13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Heat transfer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3FEA8D-4484-4FF5-B6F7-4A74AFCFE9F4}"/>
              </a:ext>
            </a:extLst>
          </p:cNvPr>
          <p:cNvGrpSpPr/>
          <p:nvPr/>
        </p:nvGrpSpPr>
        <p:grpSpPr>
          <a:xfrm>
            <a:off x="3833767" y="2278351"/>
            <a:ext cx="2753687" cy="511729"/>
            <a:chOff x="3833767" y="2278351"/>
            <a:chExt cx="2753687" cy="51172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CB59FD1-D41B-4628-A9F3-AB3FEF77C85D}"/>
                </a:ext>
              </a:extLst>
            </p:cNvPr>
            <p:cNvSpPr/>
            <p:nvPr/>
          </p:nvSpPr>
          <p:spPr>
            <a:xfrm>
              <a:off x="3833767" y="2278351"/>
              <a:ext cx="2753687" cy="511729"/>
            </a:xfrm>
            <a:prstGeom prst="roundRect">
              <a:avLst/>
            </a:prstGeom>
            <a:solidFill>
              <a:srgbClr val="261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545799-95BC-4787-BEE1-0C4940058554}"/>
                </a:ext>
              </a:extLst>
            </p:cNvPr>
            <p:cNvSpPr txBox="1"/>
            <p:nvPr/>
          </p:nvSpPr>
          <p:spPr>
            <a:xfrm>
              <a:off x="4069176" y="2364938"/>
              <a:ext cx="22828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Thermal Transmittance</a:t>
              </a:r>
              <a:endParaRPr lang="bg-BG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AD442-7985-4071-B6AC-1705DD672C62}"/>
              </a:ext>
            </a:extLst>
          </p:cNvPr>
          <p:cNvGrpSpPr/>
          <p:nvPr/>
        </p:nvGrpSpPr>
        <p:grpSpPr>
          <a:xfrm>
            <a:off x="3833767" y="3174935"/>
            <a:ext cx="2753687" cy="511729"/>
            <a:chOff x="3833767" y="3174935"/>
            <a:chExt cx="2753687" cy="51172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0F8C0D4-A486-4BF2-9762-612568208FD5}"/>
                </a:ext>
              </a:extLst>
            </p:cNvPr>
            <p:cNvSpPr/>
            <p:nvPr/>
          </p:nvSpPr>
          <p:spPr>
            <a:xfrm>
              <a:off x="3833767" y="3174935"/>
              <a:ext cx="2753687" cy="511729"/>
            </a:xfrm>
            <a:prstGeom prst="roundRect">
              <a:avLst/>
            </a:prstGeom>
            <a:solidFill>
              <a:srgbClr val="261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D6DBE9-C874-4DE0-BED4-6BD5857013D8}"/>
                </a:ext>
              </a:extLst>
            </p:cNvPr>
            <p:cNvSpPr txBox="1"/>
            <p:nvPr/>
          </p:nvSpPr>
          <p:spPr>
            <a:xfrm>
              <a:off x="4178115" y="3261522"/>
              <a:ext cx="20649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Thermal conductivity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12F30-0EA3-4205-817F-7848F51B65BA}"/>
              </a:ext>
            </a:extLst>
          </p:cNvPr>
          <p:cNvGrpSpPr/>
          <p:nvPr/>
        </p:nvGrpSpPr>
        <p:grpSpPr>
          <a:xfrm>
            <a:off x="3833767" y="4071519"/>
            <a:ext cx="2753687" cy="511729"/>
            <a:chOff x="3833767" y="4071519"/>
            <a:chExt cx="2753687" cy="51172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9EF53C5-D3ED-41B3-BD54-1D42704D5E98}"/>
                </a:ext>
              </a:extLst>
            </p:cNvPr>
            <p:cNvSpPr/>
            <p:nvPr/>
          </p:nvSpPr>
          <p:spPr>
            <a:xfrm>
              <a:off x="3833767" y="4071519"/>
              <a:ext cx="2753687" cy="511729"/>
            </a:xfrm>
            <a:prstGeom prst="roundRect">
              <a:avLst/>
            </a:prstGeom>
            <a:solidFill>
              <a:srgbClr val="261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E9C2B2-466E-4B61-9B65-3D12E23366B2}"/>
                </a:ext>
              </a:extLst>
            </p:cNvPr>
            <p:cNvSpPr txBox="1"/>
            <p:nvPr/>
          </p:nvSpPr>
          <p:spPr>
            <a:xfrm>
              <a:off x="4765617" y="4158106"/>
              <a:ext cx="889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U-value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AD899D-9223-4E08-8645-F130EC806C73}"/>
              </a:ext>
            </a:extLst>
          </p:cNvPr>
          <p:cNvGrpSpPr/>
          <p:nvPr/>
        </p:nvGrpSpPr>
        <p:grpSpPr>
          <a:xfrm>
            <a:off x="3833767" y="4968105"/>
            <a:ext cx="2753687" cy="511729"/>
            <a:chOff x="3833767" y="4968105"/>
            <a:chExt cx="2753687" cy="51172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D235447-16F6-4585-A729-8D3286817DA6}"/>
                </a:ext>
              </a:extLst>
            </p:cNvPr>
            <p:cNvSpPr/>
            <p:nvPr/>
          </p:nvSpPr>
          <p:spPr>
            <a:xfrm>
              <a:off x="3833767" y="4968105"/>
              <a:ext cx="2753687" cy="511729"/>
            </a:xfrm>
            <a:prstGeom prst="roundRect">
              <a:avLst/>
            </a:prstGeom>
            <a:solidFill>
              <a:srgbClr val="261F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65101E-AD1D-449B-A26F-1426E0873F93}"/>
                </a:ext>
              </a:extLst>
            </p:cNvPr>
            <p:cNvSpPr txBox="1"/>
            <p:nvPr/>
          </p:nvSpPr>
          <p:spPr>
            <a:xfrm>
              <a:off x="4246243" y="5054692"/>
              <a:ext cx="19287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Thermal resistance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4EE7888A-0401-49EA-9B94-3086330627A9}"/>
              </a:ext>
            </a:extLst>
          </p:cNvPr>
          <p:cNvGrpSpPr/>
          <p:nvPr/>
        </p:nvGrpSpPr>
        <p:grpSpPr>
          <a:xfrm>
            <a:off x="2867004" y="667729"/>
            <a:ext cx="609131" cy="146635"/>
            <a:chOff x="2867004" y="667729"/>
            <a:chExt cx="609131" cy="146635"/>
          </a:xfrm>
        </p:grpSpPr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2692E19-B954-435D-A62C-324F3D3B0EE4}"/>
                </a:ext>
              </a:extLst>
            </p:cNvPr>
            <p:cNvSpPr/>
            <p:nvPr/>
          </p:nvSpPr>
          <p:spPr>
            <a:xfrm rot="5400000">
              <a:off x="3343110" y="681339"/>
              <a:ext cx="146635" cy="119415"/>
            </a:xfrm>
            <a:prstGeom prst="triangle">
              <a:avLst/>
            </a:prstGeom>
            <a:solidFill>
              <a:srgbClr val="F0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B388DD-1AAB-472B-9096-CF7F854A4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004" y="741046"/>
              <a:ext cx="484105" cy="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A3F2995-9DB7-48CD-A14F-330BC3C64EFF}"/>
              </a:ext>
            </a:extLst>
          </p:cNvPr>
          <p:cNvGrpSpPr/>
          <p:nvPr/>
        </p:nvGrpSpPr>
        <p:grpSpPr>
          <a:xfrm>
            <a:off x="2867004" y="1590162"/>
            <a:ext cx="609131" cy="146635"/>
            <a:chOff x="2867004" y="1590162"/>
            <a:chExt cx="609131" cy="146635"/>
          </a:xfrm>
        </p:grpSpPr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544AA803-19F7-458D-A831-B41492FCCEB0}"/>
                </a:ext>
              </a:extLst>
            </p:cNvPr>
            <p:cNvSpPr/>
            <p:nvPr/>
          </p:nvSpPr>
          <p:spPr>
            <a:xfrm rot="5400000">
              <a:off x="3343110" y="1603772"/>
              <a:ext cx="146635" cy="119415"/>
            </a:xfrm>
            <a:prstGeom prst="triangle">
              <a:avLst/>
            </a:prstGeom>
            <a:solidFill>
              <a:srgbClr val="F0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AAF6374-5294-4CFA-AA32-EC1A051BA2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004" y="1663479"/>
              <a:ext cx="484105" cy="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43344AF-16D0-409B-AE87-45581076409B}"/>
              </a:ext>
            </a:extLst>
          </p:cNvPr>
          <p:cNvGrpSpPr/>
          <p:nvPr/>
        </p:nvGrpSpPr>
        <p:grpSpPr>
          <a:xfrm>
            <a:off x="2867004" y="2467093"/>
            <a:ext cx="609131" cy="146635"/>
            <a:chOff x="2867004" y="2467093"/>
            <a:chExt cx="609131" cy="146635"/>
          </a:xfrm>
        </p:grpSpPr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47FC4674-4AF3-4FD0-8C68-E9B15F8EA269}"/>
                </a:ext>
              </a:extLst>
            </p:cNvPr>
            <p:cNvSpPr/>
            <p:nvPr/>
          </p:nvSpPr>
          <p:spPr>
            <a:xfrm rot="5400000">
              <a:off x="3343110" y="2480703"/>
              <a:ext cx="146635" cy="119415"/>
            </a:xfrm>
            <a:prstGeom prst="triangle">
              <a:avLst/>
            </a:prstGeom>
            <a:solidFill>
              <a:srgbClr val="F0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AFEEB34-7571-4C02-90DA-40984AD67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004" y="2540410"/>
              <a:ext cx="484105" cy="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30C9F5A-7AA7-46E2-A0EB-FA3BA0AD9B13}"/>
              </a:ext>
            </a:extLst>
          </p:cNvPr>
          <p:cNvGrpSpPr/>
          <p:nvPr/>
        </p:nvGrpSpPr>
        <p:grpSpPr>
          <a:xfrm>
            <a:off x="2867004" y="3352001"/>
            <a:ext cx="609131" cy="146635"/>
            <a:chOff x="2867004" y="3352001"/>
            <a:chExt cx="609131" cy="146635"/>
          </a:xfrm>
        </p:grpSpPr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C771D970-6571-496E-BA73-E13254231C31}"/>
                </a:ext>
              </a:extLst>
            </p:cNvPr>
            <p:cNvSpPr/>
            <p:nvPr/>
          </p:nvSpPr>
          <p:spPr>
            <a:xfrm rot="5400000">
              <a:off x="3343110" y="3365611"/>
              <a:ext cx="146635" cy="119415"/>
            </a:xfrm>
            <a:prstGeom prst="triangle">
              <a:avLst/>
            </a:prstGeom>
            <a:solidFill>
              <a:srgbClr val="F0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0214897-8C30-4A7B-9B3C-ACC6860D49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004" y="3425318"/>
              <a:ext cx="484105" cy="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2F61E18-1799-48C0-BE6F-6555D3E3BB32}"/>
              </a:ext>
            </a:extLst>
          </p:cNvPr>
          <p:cNvGrpSpPr/>
          <p:nvPr/>
        </p:nvGrpSpPr>
        <p:grpSpPr>
          <a:xfrm>
            <a:off x="2867004" y="4255923"/>
            <a:ext cx="609131" cy="146635"/>
            <a:chOff x="2867004" y="4255923"/>
            <a:chExt cx="609131" cy="146635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06AB994E-30C3-4825-AF08-C3167B2FE8E4}"/>
                </a:ext>
              </a:extLst>
            </p:cNvPr>
            <p:cNvSpPr/>
            <p:nvPr/>
          </p:nvSpPr>
          <p:spPr>
            <a:xfrm rot="5400000">
              <a:off x="3343110" y="4269533"/>
              <a:ext cx="146635" cy="119415"/>
            </a:xfrm>
            <a:prstGeom prst="triangle">
              <a:avLst/>
            </a:prstGeom>
            <a:solidFill>
              <a:srgbClr val="F0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D625CE3-A60A-4B39-AE9A-F5E38A3119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004" y="4329240"/>
              <a:ext cx="484105" cy="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3D359EB-89DE-4B5F-8B6A-0A4AD9251183}"/>
              </a:ext>
            </a:extLst>
          </p:cNvPr>
          <p:cNvGrpSpPr/>
          <p:nvPr/>
        </p:nvGrpSpPr>
        <p:grpSpPr>
          <a:xfrm>
            <a:off x="2867004" y="5140830"/>
            <a:ext cx="609131" cy="146635"/>
            <a:chOff x="2867004" y="5140830"/>
            <a:chExt cx="609131" cy="146635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FC241693-6963-48C5-B719-76CBC2B08CE4}"/>
                </a:ext>
              </a:extLst>
            </p:cNvPr>
            <p:cNvSpPr/>
            <p:nvPr/>
          </p:nvSpPr>
          <p:spPr>
            <a:xfrm rot="5400000">
              <a:off x="3343110" y="5154440"/>
              <a:ext cx="146635" cy="119415"/>
            </a:xfrm>
            <a:prstGeom prst="triangle">
              <a:avLst/>
            </a:prstGeom>
            <a:solidFill>
              <a:srgbClr val="F0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F92A76-EFBA-4191-9EEF-FF776E3058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004" y="5214147"/>
              <a:ext cx="484105" cy="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2BA45F-849A-4E5C-BA7D-61C2B4CEDDB2}"/>
              </a:ext>
            </a:extLst>
          </p:cNvPr>
          <p:cNvCxnSpPr/>
          <p:nvPr/>
        </p:nvCxnSpPr>
        <p:spPr>
          <a:xfrm>
            <a:off x="826074" y="1191237"/>
            <a:ext cx="1709705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CF06009-BA31-44D5-8318-D53565225967}"/>
              </a:ext>
            </a:extLst>
          </p:cNvPr>
          <p:cNvCxnSpPr/>
          <p:nvPr/>
        </p:nvCxnSpPr>
        <p:spPr>
          <a:xfrm>
            <a:off x="826074" y="2085883"/>
            <a:ext cx="1709705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580616-32E5-4A74-A975-DEB9EA98097E}"/>
              </a:ext>
            </a:extLst>
          </p:cNvPr>
          <p:cNvCxnSpPr/>
          <p:nvPr/>
        </p:nvCxnSpPr>
        <p:spPr>
          <a:xfrm>
            <a:off x="826074" y="2982588"/>
            <a:ext cx="1709705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78406D-1079-4475-8316-D3BED2A7B01D}"/>
              </a:ext>
            </a:extLst>
          </p:cNvPr>
          <p:cNvCxnSpPr/>
          <p:nvPr/>
        </p:nvCxnSpPr>
        <p:spPr>
          <a:xfrm>
            <a:off x="826074" y="3877112"/>
            <a:ext cx="1709705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7992481-716B-4B4F-8CBD-4EFFDDB8313D}"/>
              </a:ext>
            </a:extLst>
          </p:cNvPr>
          <p:cNvCxnSpPr/>
          <p:nvPr/>
        </p:nvCxnSpPr>
        <p:spPr>
          <a:xfrm>
            <a:off x="826074" y="4757956"/>
            <a:ext cx="1709705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E309CD3-DAA6-4832-9200-8FA773109DE3}"/>
              </a:ext>
            </a:extLst>
          </p:cNvPr>
          <p:cNvGrpSpPr/>
          <p:nvPr/>
        </p:nvGrpSpPr>
        <p:grpSpPr>
          <a:xfrm>
            <a:off x="6702803" y="741046"/>
            <a:ext cx="2599648" cy="4482923"/>
            <a:chOff x="6870583" y="741046"/>
            <a:chExt cx="2599648" cy="4482923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4F0DA43-3886-49C1-84FB-4239C08F12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0583" y="741046"/>
              <a:ext cx="2599648" cy="1859602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4B0F913-09B4-49EF-A744-602F6CB6F9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0586" y="1637632"/>
              <a:ext cx="2597264" cy="963016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8F14B68-38F8-47E7-9888-4E851253AC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0587" y="2532484"/>
              <a:ext cx="2594882" cy="68164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D4662DA-27E6-4579-85CA-4C04A3B8F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0587" y="2600648"/>
              <a:ext cx="2594882" cy="81452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073916B-99E6-4F32-8377-9D4C30029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9338" y="2600648"/>
              <a:ext cx="2551368" cy="1706667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FB9EA3C-FD7F-43D1-982D-A6351F627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6873" y="2600648"/>
              <a:ext cx="2553833" cy="2623321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10" descr="Image result for confused">
            <a:extLst>
              <a:ext uri="{FF2B5EF4-FFF2-40B4-BE49-F238E27FC236}">
                <a16:creationId xmlns:a16="http://schemas.microsoft.com/office/drawing/2014/main" id="{7884EEA4-7273-4BE8-9F76-33CDD9682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847" y="203042"/>
            <a:ext cx="1674596" cy="167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30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2" descr="Image result for en 14351-1">
            <a:extLst>
              <a:ext uri="{FF2B5EF4-FFF2-40B4-BE49-F238E27FC236}">
                <a16:creationId xmlns:a16="http://schemas.microsoft.com/office/drawing/2014/main" id="{D6B41710-E14A-4A2F-A8EB-D03576CC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55" y="1778909"/>
            <a:ext cx="2228539" cy="315629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12788" y="165100"/>
            <a:ext cx="11479212" cy="828675"/>
          </a:xfrm>
          <a:prstGeom prst="rect">
            <a:avLst/>
          </a:prstGeom>
        </p:spPr>
        <p:txBody>
          <a:bodyPr/>
          <a:lstStyle/>
          <a:p>
            <a:r>
              <a:rPr lang="en-US" sz="3000" dirty="0">
                <a:solidFill>
                  <a:srgbClr val="274084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Contractual agreement</a:t>
            </a:r>
            <a:endParaRPr lang="bg-BG" sz="3000" dirty="0"/>
          </a:p>
        </p:txBody>
      </p:sp>
      <p:pic>
        <p:nvPicPr>
          <p:cNvPr id="15" name="Picture 6" descr="Image result for bim model">
            <a:extLst>
              <a:ext uri="{FF2B5EF4-FFF2-40B4-BE49-F238E27FC236}">
                <a16:creationId xmlns:a16="http://schemas.microsoft.com/office/drawing/2014/main" id="{2D54ACEE-60DF-4715-A743-F5DA9DE9A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57" y="1663480"/>
            <a:ext cx="4516208" cy="33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0749351-0947-4ACA-B5CE-00303DE84CFF}"/>
              </a:ext>
            </a:extLst>
          </p:cNvPr>
          <p:cNvSpPr/>
          <p:nvPr/>
        </p:nvSpPr>
        <p:spPr>
          <a:xfrm>
            <a:off x="3833767" y="1205836"/>
            <a:ext cx="2753687" cy="681111"/>
          </a:xfrm>
          <a:prstGeom prst="roundRect">
            <a:avLst/>
          </a:prstGeom>
          <a:solidFill>
            <a:srgbClr val="261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3CF25-4613-420F-8F27-8C705CAA77EE}"/>
              </a:ext>
            </a:extLst>
          </p:cNvPr>
          <p:cNvSpPr txBox="1"/>
          <p:nvPr/>
        </p:nvSpPr>
        <p:spPr>
          <a:xfrm>
            <a:off x="4033846" y="1254004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 Transmittance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acc. to EN ISO 10077-1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E9A3D07-4ED7-4922-98CE-0E4B31592365}"/>
              </a:ext>
            </a:extLst>
          </p:cNvPr>
          <p:cNvSpPr/>
          <p:nvPr/>
        </p:nvSpPr>
        <p:spPr>
          <a:xfrm>
            <a:off x="3833767" y="2102420"/>
            <a:ext cx="2753687" cy="681111"/>
          </a:xfrm>
          <a:prstGeom prst="roundRect">
            <a:avLst/>
          </a:prstGeom>
          <a:solidFill>
            <a:srgbClr val="F05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4F55C03-9FF5-449F-A07B-E010801D8D64}"/>
              </a:ext>
            </a:extLst>
          </p:cNvPr>
          <p:cNvSpPr/>
          <p:nvPr/>
        </p:nvSpPr>
        <p:spPr>
          <a:xfrm>
            <a:off x="3833767" y="2999004"/>
            <a:ext cx="2753687" cy="681111"/>
          </a:xfrm>
          <a:prstGeom prst="roundRect">
            <a:avLst/>
          </a:prstGeom>
          <a:solidFill>
            <a:srgbClr val="261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FC77BBC-CA7A-4E62-9375-5B10D42F4019}"/>
              </a:ext>
            </a:extLst>
          </p:cNvPr>
          <p:cNvSpPr/>
          <p:nvPr/>
        </p:nvSpPr>
        <p:spPr>
          <a:xfrm>
            <a:off x="3833767" y="3895588"/>
            <a:ext cx="2753687" cy="681111"/>
          </a:xfrm>
          <a:prstGeom prst="roundRect">
            <a:avLst/>
          </a:prstGeom>
          <a:solidFill>
            <a:srgbClr val="261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46C47A1-3B2A-4EB4-BC36-1600CA4AA44E}"/>
              </a:ext>
            </a:extLst>
          </p:cNvPr>
          <p:cNvSpPr/>
          <p:nvPr/>
        </p:nvSpPr>
        <p:spPr>
          <a:xfrm>
            <a:off x="3833767" y="4792172"/>
            <a:ext cx="2753687" cy="681111"/>
          </a:xfrm>
          <a:prstGeom prst="roundRect">
            <a:avLst/>
          </a:prstGeom>
          <a:solidFill>
            <a:srgbClr val="261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4E075F-E5C9-4223-B1E6-F055FBBD1DD0}"/>
              </a:ext>
            </a:extLst>
          </p:cNvPr>
          <p:cNvGrpSpPr/>
          <p:nvPr/>
        </p:nvGrpSpPr>
        <p:grpSpPr>
          <a:xfrm>
            <a:off x="3009617" y="1473073"/>
            <a:ext cx="609131" cy="146635"/>
            <a:chOff x="2867004" y="667729"/>
            <a:chExt cx="609131" cy="146635"/>
          </a:xfrm>
        </p:grpSpPr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3CE7F878-E3D4-4B67-9E32-52C10107228E}"/>
                </a:ext>
              </a:extLst>
            </p:cNvPr>
            <p:cNvSpPr/>
            <p:nvPr/>
          </p:nvSpPr>
          <p:spPr>
            <a:xfrm rot="5400000">
              <a:off x="3343110" y="681339"/>
              <a:ext cx="146635" cy="119415"/>
            </a:xfrm>
            <a:prstGeom prst="triangle">
              <a:avLst/>
            </a:prstGeom>
            <a:solidFill>
              <a:srgbClr val="F0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23C8DA-CE8A-41E3-87B7-62B910FD8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004" y="741046"/>
              <a:ext cx="484105" cy="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B44B21C-725C-49AA-B131-54FDDAC084DF}"/>
              </a:ext>
            </a:extLst>
          </p:cNvPr>
          <p:cNvGrpSpPr/>
          <p:nvPr/>
        </p:nvGrpSpPr>
        <p:grpSpPr>
          <a:xfrm>
            <a:off x="3009617" y="2395506"/>
            <a:ext cx="609131" cy="146635"/>
            <a:chOff x="2867004" y="1590162"/>
            <a:chExt cx="609131" cy="146635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46FFDF2-4A63-4C3A-8010-88E90DA7ABD6}"/>
                </a:ext>
              </a:extLst>
            </p:cNvPr>
            <p:cNvSpPr/>
            <p:nvPr/>
          </p:nvSpPr>
          <p:spPr>
            <a:xfrm rot="5400000">
              <a:off x="3343110" y="1603772"/>
              <a:ext cx="146635" cy="119415"/>
            </a:xfrm>
            <a:prstGeom prst="triangle">
              <a:avLst/>
            </a:prstGeom>
            <a:solidFill>
              <a:srgbClr val="F0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C66FD38-B9DD-42C1-BC98-CD67C9527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004" y="1663479"/>
              <a:ext cx="484105" cy="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90E4B03-1BDC-4223-98AA-79241813E840}"/>
              </a:ext>
            </a:extLst>
          </p:cNvPr>
          <p:cNvGrpSpPr/>
          <p:nvPr/>
        </p:nvGrpSpPr>
        <p:grpSpPr>
          <a:xfrm>
            <a:off x="3009617" y="3272437"/>
            <a:ext cx="609131" cy="146635"/>
            <a:chOff x="2867004" y="2467093"/>
            <a:chExt cx="609131" cy="146635"/>
          </a:xfrm>
        </p:grpSpPr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BECEB7D8-89CD-498D-9E9E-18C92697BD4E}"/>
                </a:ext>
              </a:extLst>
            </p:cNvPr>
            <p:cNvSpPr/>
            <p:nvPr/>
          </p:nvSpPr>
          <p:spPr>
            <a:xfrm rot="5400000">
              <a:off x="3343110" y="2480703"/>
              <a:ext cx="146635" cy="119415"/>
            </a:xfrm>
            <a:prstGeom prst="triangle">
              <a:avLst/>
            </a:prstGeom>
            <a:solidFill>
              <a:srgbClr val="F0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FA5842-7C07-432D-B096-76A722CC92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004" y="2540410"/>
              <a:ext cx="484105" cy="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A88F2B-4FF4-4C7D-B39C-8D2E300F6F29}"/>
              </a:ext>
            </a:extLst>
          </p:cNvPr>
          <p:cNvGrpSpPr/>
          <p:nvPr/>
        </p:nvGrpSpPr>
        <p:grpSpPr>
          <a:xfrm>
            <a:off x="3009617" y="4157345"/>
            <a:ext cx="609131" cy="146635"/>
            <a:chOff x="2867004" y="3352001"/>
            <a:chExt cx="609131" cy="146635"/>
          </a:xfrm>
        </p:grpSpPr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ACA6C56A-D1AF-488E-8777-32A41F97A1A8}"/>
                </a:ext>
              </a:extLst>
            </p:cNvPr>
            <p:cNvSpPr/>
            <p:nvPr/>
          </p:nvSpPr>
          <p:spPr>
            <a:xfrm rot="5400000">
              <a:off x="3343110" y="3365611"/>
              <a:ext cx="146635" cy="119415"/>
            </a:xfrm>
            <a:prstGeom prst="triangle">
              <a:avLst/>
            </a:prstGeom>
            <a:solidFill>
              <a:srgbClr val="F0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7D9877C-76C4-463C-908F-2A0ABD68A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004" y="3425318"/>
              <a:ext cx="484105" cy="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7C7893-A9A6-41FE-B5A5-8F4BCBE0025F}"/>
              </a:ext>
            </a:extLst>
          </p:cNvPr>
          <p:cNvGrpSpPr/>
          <p:nvPr/>
        </p:nvGrpSpPr>
        <p:grpSpPr>
          <a:xfrm>
            <a:off x="3009617" y="5061267"/>
            <a:ext cx="609131" cy="146635"/>
            <a:chOff x="2867004" y="4255923"/>
            <a:chExt cx="609131" cy="146635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5BEB6907-CED5-480D-AB22-810355C1B383}"/>
                </a:ext>
              </a:extLst>
            </p:cNvPr>
            <p:cNvSpPr/>
            <p:nvPr/>
          </p:nvSpPr>
          <p:spPr>
            <a:xfrm rot="5400000">
              <a:off x="3343110" y="4269533"/>
              <a:ext cx="146635" cy="119415"/>
            </a:xfrm>
            <a:prstGeom prst="triangle">
              <a:avLst/>
            </a:prstGeom>
            <a:solidFill>
              <a:srgbClr val="F05A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BA554CF-2F20-4367-8636-B75C1FAC6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7004" y="4329240"/>
              <a:ext cx="484105" cy="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4B646C6-ED0C-4418-A337-9AA477DF50A4}"/>
              </a:ext>
            </a:extLst>
          </p:cNvPr>
          <p:cNvGrpSpPr/>
          <p:nvPr/>
        </p:nvGrpSpPr>
        <p:grpSpPr>
          <a:xfrm>
            <a:off x="6702804" y="1546391"/>
            <a:ext cx="2590122" cy="3566268"/>
            <a:chOff x="6702804" y="1546391"/>
            <a:chExt cx="2590122" cy="356626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FBE1203-356C-455F-B37B-D0311F744C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02804" y="1546391"/>
              <a:ext cx="2590122" cy="1046790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ED73221-0E6E-4CF1-AC08-5792327C25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02806" y="2442977"/>
              <a:ext cx="2590120" cy="150204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2D8BC1E-6E53-4C23-8F06-9CF60EDC24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2807" y="2590111"/>
              <a:ext cx="2590119" cy="747717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A1B544-6D7B-4F33-85A4-BB721C0716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2807" y="2590111"/>
              <a:ext cx="2590119" cy="1630401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22E6D3A-C93E-46BB-A05E-D7FBEB22C0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1558" y="2590111"/>
              <a:ext cx="2551368" cy="2522548"/>
            </a:xfrm>
            <a:prstGeom prst="line">
              <a:avLst/>
            </a:prstGeom>
            <a:ln w="19050">
              <a:solidFill>
                <a:srgbClr val="F05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C63303D-91CA-47EA-89FF-611FF7902D73}"/>
              </a:ext>
            </a:extLst>
          </p:cNvPr>
          <p:cNvSpPr txBox="1"/>
          <p:nvPr/>
        </p:nvSpPr>
        <p:spPr>
          <a:xfrm>
            <a:off x="4069177" y="2150588"/>
            <a:ext cx="2282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 Transmittance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acc. to EN 14351-1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34EE8B-EF4D-4BBF-B6CA-0D8BE38836CD}"/>
              </a:ext>
            </a:extLst>
          </p:cNvPr>
          <p:cNvSpPr txBox="1"/>
          <p:nvPr/>
        </p:nvSpPr>
        <p:spPr>
          <a:xfrm>
            <a:off x="4033846" y="3047172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 Transmittance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acc. to EN ISO 10077-2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D890758-6B37-4353-8AAE-55DC0C763C27}"/>
              </a:ext>
            </a:extLst>
          </p:cNvPr>
          <p:cNvSpPr txBox="1"/>
          <p:nvPr/>
        </p:nvSpPr>
        <p:spPr>
          <a:xfrm>
            <a:off x="4033846" y="3943756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 Transmittance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acc. to EN ISO 12567-1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063286-3417-41F5-8DDB-089F71ECD78E}"/>
              </a:ext>
            </a:extLst>
          </p:cNvPr>
          <p:cNvSpPr txBox="1"/>
          <p:nvPr/>
        </p:nvSpPr>
        <p:spPr>
          <a:xfrm>
            <a:off x="4033846" y="4840340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 Transmittance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acc. to EN ISO 12567-2</a:t>
            </a:r>
          </a:p>
        </p:txBody>
      </p:sp>
      <p:pic>
        <p:nvPicPr>
          <p:cNvPr id="40" name="Picture 22" descr="Hand Shake Clip Art - People Shaking Hands Cartoon - Png Download (4805x2343), Png Download">
            <a:extLst>
              <a:ext uri="{FF2B5EF4-FFF2-40B4-BE49-F238E27FC236}">
                <a16:creationId xmlns:a16="http://schemas.microsoft.com/office/drawing/2014/main" id="{EBA63A03-DE8D-4082-8CE5-92C3FBE3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61" y="703208"/>
            <a:ext cx="2040871" cy="95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7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A671F-ADA7-43E7-BBD0-15D8065F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21" y="1234935"/>
            <a:ext cx="3114157" cy="438813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C57597-F9DB-4FC2-AD22-112595197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740" y="1265262"/>
            <a:ext cx="4849091" cy="36446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6A9E07-FCC6-442D-B58B-61D2138403A7}"/>
              </a:ext>
            </a:extLst>
          </p:cNvPr>
          <p:cNvSpPr txBox="1"/>
          <p:nvPr/>
        </p:nvSpPr>
        <p:spPr>
          <a:xfrm rot="18228765">
            <a:off x="6319681" y="286434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b="1" dirty="0">
                <a:solidFill>
                  <a:srgbClr val="261F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12006-3 (IFD)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1781E-99E6-47F5-8125-9BC46521356A}"/>
              </a:ext>
            </a:extLst>
          </p:cNvPr>
          <p:cNvSpPr txBox="1"/>
          <p:nvPr/>
        </p:nvSpPr>
        <p:spPr>
          <a:xfrm rot="3381287">
            <a:off x="9536405" y="2864340"/>
            <a:ext cx="192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b="1" dirty="0">
                <a:solidFill>
                  <a:srgbClr val="261F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29481 (IDM)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CA030D-10C7-4C7C-91ED-D1225C6186F5}"/>
              </a:ext>
            </a:extLst>
          </p:cNvPr>
          <p:cNvSpPr txBox="1"/>
          <p:nvPr/>
        </p:nvSpPr>
        <p:spPr>
          <a:xfrm>
            <a:off x="7987567" y="506550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b="1" dirty="0">
                <a:solidFill>
                  <a:srgbClr val="261F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16739 (IFC)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CD940B-345A-4913-AFD7-D66159D89F3E}"/>
              </a:ext>
            </a:extLst>
          </p:cNvPr>
          <p:cNvSpPr/>
          <p:nvPr/>
        </p:nvSpPr>
        <p:spPr>
          <a:xfrm rot="18203983">
            <a:off x="6373816" y="2875219"/>
            <a:ext cx="1985555" cy="398910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4B7BC039-4CF8-4ED3-B721-FE464CCB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12006-3 - Framework for object-oriented information</a:t>
            </a:r>
            <a:endParaRPr lang="bg-BG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8A5F22-5479-486D-9850-9491D519B5F5}"/>
              </a:ext>
            </a:extLst>
          </p:cNvPr>
          <p:cNvCxnSpPr>
            <a:cxnSpLocks/>
          </p:cNvCxnSpPr>
          <p:nvPr/>
        </p:nvCxnSpPr>
        <p:spPr>
          <a:xfrm>
            <a:off x="5006109" y="3518579"/>
            <a:ext cx="1200727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646FBFD-538F-4C3A-97F1-F1791AA414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772" y="448090"/>
            <a:ext cx="837651" cy="8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3B8362-79F6-4482-81AB-504A90C6C3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33" y="1253465"/>
            <a:ext cx="5165226" cy="4351069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D32ABD83-9CA4-462F-ABD6-271791CB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23387 – Data structure for data templates</a:t>
            </a:r>
            <a:endParaRPr lang="bg-BG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B2FD8-2836-4790-9FB7-0565617C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20" y="1234935"/>
            <a:ext cx="3114157" cy="440728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F7D3429-B578-4FBA-B0D6-1F0E9ADDFB80}"/>
              </a:ext>
            </a:extLst>
          </p:cNvPr>
          <p:cNvCxnSpPr>
            <a:cxnSpLocks/>
          </p:cNvCxnSpPr>
          <p:nvPr/>
        </p:nvCxnSpPr>
        <p:spPr>
          <a:xfrm>
            <a:off x="5209309" y="3721303"/>
            <a:ext cx="136698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9942F02-ACAA-4AFD-91A0-3334054AE55E}"/>
              </a:ext>
            </a:extLst>
          </p:cNvPr>
          <p:cNvSpPr/>
          <p:nvPr/>
        </p:nvSpPr>
        <p:spPr>
          <a:xfrm>
            <a:off x="5400485" y="3276763"/>
            <a:ext cx="98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Provides</a:t>
            </a:r>
          </a:p>
        </p:txBody>
      </p:sp>
    </p:spTree>
    <p:extLst>
      <p:ext uri="{BB962C8B-B14F-4D97-AF65-F5344CB8AC3E}">
        <p14:creationId xmlns:p14="http://schemas.microsoft.com/office/powerpoint/2010/main" val="268480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50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ECEBBF1F-DC65-40C1-94D3-2C80F872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57" y="300731"/>
            <a:ext cx="1698742" cy="24045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343B0A1-E4E0-43AB-B46C-7EA6364E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96" y="3070039"/>
            <a:ext cx="1699030" cy="240453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1" name="Picture 2" descr="Collaboration clipart good governance, Collaboration good ...">
            <a:extLst>
              <a:ext uri="{FF2B5EF4-FFF2-40B4-BE49-F238E27FC236}">
                <a16:creationId xmlns:a16="http://schemas.microsoft.com/office/drawing/2014/main" id="{7A25CB0E-873E-4FB6-A31A-F3FA861F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47" y="217386"/>
            <a:ext cx="1857103" cy="185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3154E10-804C-4551-AEAE-611366A32C2C}"/>
              </a:ext>
            </a:extLst>
          </p:cNvPr>
          <p:cNvCxnSpPr>
            <a:cxnSpLocks/>
          </p:cNvCxnSpPr>
          <p:nvPr/>
        </p:nvCxnSpPr>
        <p:spPr>
          <a:xfrm>
            <a:off x="3496286" y="4118942"/>
            <a:ext cx="89156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5A0C728-96DC-49C2-B24C-C456F0803B83}"/>
              </a:ext>
            </a:extLst>
          </p:cNvPr>
          <p:cNvCxnSpPr>
            <a:cxnSpLocks/>
          </p:cNvCxnSpPr>
          <p:nvPr/>
        </p:nvCxnSpPr>
        <p:spPr>
          <a:xfrm>
            <a:off x="3496286" y="1341715"/>
            <a:ext cx="891566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F7CEB57-BA85-4C19-A12B-C72A1741CF3E}"/>
              </a:ext>
            </a:extLst>
          </p:cNvPr>
          <p:cNvCxnSpPr>
            <a:cxnSpLocks/>
          </p:cNvCxnSpPr>
          <p:nvPr/>
        </p:nvCxnSpPr>
        <p:spPr>
          <a:xfrm>
            <a:off x="6095998" y="2074489"/>
            <a:ext cx="0" cy="52263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489F1244-B4AA-4D8A-BB00-BE40A9A1C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18" y="3460855"/>
            <a:ext cx="1699029" cy="239408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7ECE5E46-B68F-4CEE-A813-4DCEEDB0BF9F}"/>
              </a:ext>
            </a:extLst>
          </p:cNvPr>
          <p:cNvSpPr/>
          <p:nvPr/>
        </p:nvSpPr>
        <p:spPr>
          <a:xfrm>
            <a:off x="4786726" y="2829991"/>
            <a:ext cx="2618547" cy="255052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FDABE5-06B0-4FB8-8614-934087CBBF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87" y="3737771"/>
            <a:ext cx="1455822" cy="15260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82892C-4C1B-4875-93DC-0D1FA76396D9}"/>
              </a:ext>
            </a:extLst>
          </p:cNvPr>
          <p:cNvSpPr txBox="1"/>
          <p:nvPr/>
        </p:nvSpPr>
        <p:spPr>
          <a:xfrm>
            <a:off x="3265127" y="1466216"/>
            <a:ext cx="1646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ISO 23386 – </a:t>
            </a:r>
          </a:p>
          <a:p>
            <a:r>
              <a:rPr lang="en-GB" dirty="0"/>
              <a:t>Expert process/</a:t>
            </a:r>
          </a:p>
          <a:p>
            <a:r>
              <a:rPr lang="en-GB" dirty="0"/>
              <a:t>trusted content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AEE58E6-D430-4D9F-9B9A-344C029A4C6C}"/>
              </a:ext>
            </a:extLst>
          </p:cNvPr>
          <p:cNvSpPr txBox="1"/>
          <p:nvPr/>
        </p:nvSpPr>
        <p:spPr>
          <a:xfrm>
            <a:off x="3202457" y="4243443"/>
            <a:ext cx="1507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ISO 12006-3/</a:t>
            </a:r>
          </a:p>
          <a:p>
            <a:r>
              <a:rPr lang="en-GB" dirty="0"/>
              <a:t>ISO 23387 – </a:t>
            </a:r>
          </a:p>
          <a:p>
            <a:r>
              <a:rPr lang="en-GB" dirty="0"/>
              <a:t>Standardized</a:t>
            </a:r>
          </a:p>
          <a:p>
            <a:r>
              <a:rPr lang="en-GB" dirty="0"/>
              <a:t>data structure</a:t>
            </a:r>
          </a:p>
        </p:txBody>
      </p:sp>
      <p:pic>
        <p:nvPicPr>
          <p:cNvPr id="9220" name="Picture 4" descr="Iget">
            <a:extLst>
              <a:ext uri="{FF2B5EF4-FFF2-40B4-BE49-F238E27FC236}">
                <a16:creationId xmlns:a16="http://schemas.microsoft.com/office/drawing/2014/main" id="{F0DEEB2D-582E-4177-B0FA-DDE9B720F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221" y="4985039"/>
            <a:ext cx="1162024" cy="11672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74BF00-8295-4A11-9C90-68C3837B6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9829" y="705749"/>
            <a:ext cx="2894739" cy="2773281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22C33ED-42F8-4A9F-A37E-CEB20FF016A1}"/>
              </a:ext>
            </a:extLst>
          </p:cNvPr>
          <p:cNvCxnSpPr>
            <a:cxnSpLocks/>
          </p:cNvCxnSpPr>
          <p:nvPr/>
        </p:nvCxnSpPr>
        <p:spPr>
          <a:xfrm>
            <a:off x="7927880" y="4477180"/>
            <a:ext cx="1334333" cy="51095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638A511-0CDA-48CA-88EF-42DC25F54A0E}"/>
              </a:ext>
            </a:extLst>
          </p:cNvPr>
          <p:cNvCxnSpPr>
            <a:cxnSpLocks/>
          </p:cNvCxnSpPr>
          <p:nvPr/>
        </p:nvCxnSpPr>
        <p:spPr>
          <a:xfrm>
            <a:off x="9919034" y="3414846"/>
            <a:ext cx="0" cy="13178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1D657EC-0C1B-469C-93BF-F504D257525B}"/>
              </a:ext>
            </a:extLst>
          </p:cNvPr>
          <p:cNvCxnSpPr>
            <a:cxnSpLocks/>
          </p:cNvCxnSpPr>
          <p:nvPr/>
        </p:nvCxnSpPr>
        <p:spPr>
          <a:xfrm flipV="1">
            <a:off x="7927880" y="3070039"/>
            <a:ext cx="1312648" cy="6108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8304B20-FB91-439A-BCDD-9016401FA91E}"/>
              </a:ext>
            </a:extLst>
          </p:cNvPr>
          <p:cNvSpPr txBox="1"/>
          <p:nvPr/>
        </p:nvSpPr>
        <p:spPr>
          <a:xfrm>
            <a:off x="9745567" y="1648644"/>
            <a:ext cx="13146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ISO 19650 - </a:t>
            </a:r>
            <a:r>
              <a:rPr lang="en-GB" sz="1600" dirty="0"/>
              <a:t>Information management</a:t>
            </a:r>
          </a:p>
        </p:txBody>
      </p:sp>
      <p:pic>
        <p:nvPicPr>
          <p:cNvPr id="9228" name="Picture 12" descr="EDU - Revit Logo - Augment">
            <a:extLst>
              <a:ext uri="{FF2B5EF4-FFF2-40B4-BE49-F238E27FC236}">
                <a16:creationId xmlns:a16="http://schemas.microsoft.com/office/drawing/2014/main" id="{04C43ED5-6263-4412-95D8-CC658EFA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775" y="632679"/>
            <a:ext cx="351790" cy="35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Download Graphisoft ArchiCAD 22.0.0.3006 for Mac">
            <a:extLst>
              <a:ext uri="{FF2B5EF4-FFF2-40B4-BE49-F238E27FC236}">
                <a16:creationId xmlns:a16="http://schemas.microsoft.com/office/drawing/2014/main" id="{8A86EF11-75F3-4383-B704-FC788BD8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898" y="1360142"/>
            <a:ext cx="316247" cy="3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utodesk Navisworks Simulate 2020 - New Subscription (3 years) - 1 ...">
            <a:extLst>
              <a:ext uri="{FF2B5EF4-FFF2-40B4-BE49-F238E27FC236}">
                <a16:creationId xmlns:a16="http://schemas.microsoft.com/office/drawing/2014/main" id="{61AC216D-93A8-479D-95FD-EC3FB3C77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671" y="504338"/>
            <a:ext cx="785101" cy="56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Solibri Model Checker">
            <a:extLst>
              <a:ext uri="{FF2B5EF4-FFF2-40B4-BE49-F238E27FC236}">
                <a16:creationId xmlns:a16="http://schemas.microsoft.com/office/drawing/2014/main" id="{C78EDB8E-EC18-42A7-9DC1-55CA8FC0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018" y="1399091"/>
            <a:ext cx="586495" cy="3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Tekla | Industry leading model-based construction software | by ...">
            <a:extLst>
              <a:ext uri="{FF2B5EF4-FFF2-40B4-BE49-F238E27FC236}">
                <a16:creationId xmlns:a16="http://schemas.microsoft.com/office/drawing/2014/main" id="{FC30C746-CB45-4612-BAEB-97EAE4C2F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045" y="3145340"/>
            <a:ext cx="708977" cy="32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E7225E-2EDD-4892-A01D-B8B0C0861600}"/>
              </a:ext>
            </a:extLst>
          </p:cNvPr>
          <p:cNvSpPr txBox="1"/>
          <p:nvPr/>
        </p:nvSpPr>
        <p:spPr>
          <a:xfrm>
            <a:off x="8335263" y="3737771"/>
            <a:ext cx="129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Information</a:t>
            </a:r>
          </a:p>
          <a:p>
            <a:r>
              <a:rPr lang="en-GB" dirty="0"/>
              <a:t> exchanges</a:t>
            </a:r>
          </a:p>
        </p:txBody>
      </p:sp>
    </p:spTree>
    <p:extLst>
      <p:ext uri="{BB962C8B-B14F-4D97-AF65-F5344CB8AC3E}">
        <p14:creationId xmlns:p14="http://schemas.microsoft.com/office/powerpoint/2010/main" val="204130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NO">
  <a:themeElements>
    <a:clrScheme name="Aangepast 2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71A4C3"/>
      </a:hlink>
      <a:folHlink>
        <a:srgbClr val="71A4C3"/>
      </a:folHlink>
    </a:clrScheme>
    <a:fontScheme name="TN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NO_16_9.potx" id="{D6C71925-BC65-45D5-9519-8CC1700FF602}" vid="{00E39764-932E-41BE-A199-59128E55F12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A35B3EBECD75F4DB4187BC169BF292B" ma:contentTypeVersion="13" ma:contentTypeDescription="Opprett et nytt dokument." ma:contentTypeScope="" ma:versionID="32db56572520acf8e9e66abd4c9219ba">
  <xsd:schema xmlns:xsd="http://www.w3.org/2001/XMLSchema" xmlns:xs="http://www.w3.org/2001/XMLSchema" xmlns:p="http://schemas.microsoft.com/office/2006/metadata/properties" xmlns:ns3="a2c29b3b-3153-45a1-b9ab-643b2d3e365d" xmlns:ns4="e6a8adb9-65df-4a20-8cc7-7befbdaa8fef" targetNamespace="http://schemas.microsoft.com/office/2006/metadata/properties" ma:root="true" ma:fieldsID="dc46dca0e0b7a7c837791db6357fc3c6" ns3:_="" ns4:_="">
    <xsd:import namespace="a2c29b3b-3153-45a1-b9ab-643b2d3e365d"/>
    <xsd:import namespace="e6a8adb9-65df-4a20-8cc7-7befbdaa8fe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c29b3b-3153-45a1-b9ab-643b2d3e365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Hash for deling av tips" ma:internalName="SharingHintHash" ma:readOnly="true">
      <xsd:simpleType>
        <xsd:restriction base="dms:Text"/>
      </xsd:simpleType>
    </xsd:element>
    <xsd:element name="SharedWithDetails" ma:index="10" nillable="true" ma:displayName="Delings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a8adb9-65df-4a20-8cc7-7befbdaa8f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B65287-FA65-492A-8C95-82316EE2E8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4928AE-71B5-4912-B3EA-89748642D1A9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e6a8adb9-65df-4a20-8cc7-7befbdaa8fef"/>
    <ds:schemaRef ds:uri="http://purl.org/dc/elements/1.1/"/>
    <ds:schemaRef ds:uri="a2c29b3b-3153-45a1-b9ab-643b2d3e365d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D97842D-07FA-4EDF-A7CA-8748654B2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c29b3b-3153-45a1-b9ab-643b2d3e365d"/>
    <ds:schemaRef ds:uri="e6a8adb9-65df-4a20-8cc7-7befbdaa8f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2193</TotalTime>
  <Words>393</Words>
  <Application>Microsoft Office PowerPoint</Application>
  <PresentationFormat>Widescreen</PresentationFormat>
  <Paragraphs>93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Courier New</vt:lpstr>
      <vt:lpstr>Roboto</vt:lpstr>
      <vt:lpstr>Source Sans Pro</vt:lpstr>
      <vt:lpstr>Times New Roman</vt:lpstr>
      <vt:lpstr>Office Theme</vt:lpstr>
      <vt:lpstr>1_TNO</vt:lpstr>
      <vt:lpstr>PowerPoint Presentation</vt:lpstr>
      <vt:lpstr>PowerPoint Presentation</vt:lpstr>
      <vt:lpstr>PowerPoint Presentation</vt:lpstr>
      <vt:lpstr>Why standards? </vt:lpstr>
      <vt:lpstr>PowerPoint Presentation</vt:lpstr>
      <vt:lpstr>Contractual agreement</vt:lpstr>
      <vt:lpstr>ISO 12006-3 - Framework for object-oriented information</vt:lpstr>
      <vt:lpstr>ISO 23387 – Data structure for data templates</vt:lpstr>
      <vt:lpstr>PowerPoint Presentation</vt:lpstr>
      <vt:lpstr>Where does this fit with Linked Data?</vt:lpstr>
      <vt:lpstr>WI 442021:  Semantic Modelling and Linking Standard (SMLS) for data integration in the built environment</vt:lpstr>
      <vt:lpstr>PowerPoint Presentation</vt:lpstr>
      <vt:lpstr>ISO 12006-3 - Framework for object-oriented information</vt:lpstr>
      <vt:lpstr>Example (OWL / Turtle)</vt:lpstr>
      <vt:lpstr>Precast concrete bridge element</vt:lpstr>
      <vt:lpstr>Linking Rule Set</vt:lpstr>
      <vt:lpstr>Precast concrete bridge element</vt:lpstr>
      <vt:lpstr>Thank you for the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Espen Schulze</dc:creator>
  <cp:lastModifiedBy>Henning Kongsgård</cp:lastModifiedBy>
  <cp:revision>2</cp:revision>
  <dcterms:created xsi:type="dcterms:W3CDTF">2020-06-17T14:13:36Z</dcterms:created>
  <dcterms:modified xsi:type="dcterms:W3CDTF">2020-06-30T10:15:04Z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0x010100EA35B3EBECD75F4DB4187BC169BF292B</vt:lpwstr>
  </property>
</Properties>
</file>